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SourceSansPr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SourceSansPro-italic.fntdata"/><Relationship Id="rId23" Type="http://schemas.openxmlformats.org/officeDocument/2006/relationships/slide" Target="slides/slide18.xml"/><Relationship Id="rId45" Type="http://schemas.openxmlformats.org/officeDocument/2006/relationships/font" Target="fonts/SourceSans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SourceSansPr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8750567a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8750567a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8750567a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8750567a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8750567a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8750567a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8750567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8750567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is Top-Tier Songs, Right is Bottom-Tier. As mentioned earlier, Spotify defines popularity based on total # of plays and recency of those plays.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8750567a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8750567a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8750567ae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8750567a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Songs higher in popularity in the top tier tend to be lower in tempo</a:t>
            </a:r>
            <a:endParaRPr/>
          </a:p>
          <a:p>
            <a:pPr indent="-298450" lvl="0" marL="457200" rtl="0" algn="l">
              <a:spcBef>
                <a:spcPts val="0"/>
              </a:spcBef>
              <a:spcAft>
                <a:spcPts val="0"/>
              </a:spcAft>
              <a:buSzPts val="1100"/>
              <a:buAutoNum type="arabicPeriod"/>
            </a:pPr>
            <a:r>
              <a:rPr lang="en"/>
              <a:t>There is almost no correlation between danceability and popularity in the top tier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8750567a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8750567a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calculated the mean values of the songs from each tier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8750567a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08750567a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8750567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8750567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note: Some fairly strong negative correlations in our second tier of songs in energy, loudness, and especially valence. So as the songs had more energy and more happiness, they tended to be less popular. </a:t>
            </a:r>
            <a:endParaRPr/>
          </a:p>
          <a:p>
            <a:pPr indent="0" lvl="0" marL="0" rtl="0" algn="l">
              <a:spcBef>
                <a:spcPts val="0"/>
              </a:spcBef>
              <a:spcAft>
                <a:spcPts val="0"/>
              </a:spcAft>
              <a:buNone/>
            </a:pPr>
            <a:r>
              <a:rPr lang="en"/>
              <a:t>No real relationship between popularity and tempo in this tier. But there is a slight positive correlation between danceability and popularity in this tier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8750567ae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8750567ae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dcad8c24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cad8c24d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08750567ae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08750567ae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8750567ae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8750567ae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negative correlations between popularity and other features. Only tempo and popularity have a positive relationship in this tier unlike in previous tiers.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8750567ae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8750567ae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8750567ae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8750567ae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750567a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750567a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There is a medium-strength negative correlation (r = -0.549) between speechiness and popularity, meaning that songs with higher speechiness tend to be lower in popularity in the bottom tier of songs sampled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08750567ae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08750567ae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26363ea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26363ea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Danceability has the highest correlation to popularity vs any of the other audio features, </a:t>
            </a:r>
            <a:r>
              <a:rPr lang="en"/>
              <a:t>when looking at the entire dataset.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08750567ae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08750567ae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8750567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8750567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8750567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08750567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Circling back to our first question, are there certain characteristics that make a song more popular?</a:t>
            </a:r>
            <a:endParaRPr/>
          </a:p>
          <a:p>
            <a:pPr indent="0" lvl="0" marL="0" rtl="0" algn="l">
              <a:spcBef>
                <a:spcPts val="0"/>
              </a:spcBef>
              <a:spcAft>
                <a:spcPts val="0"/>
              </a:spcAft>
              <a:buNone/>
            </a:pPr>
            <a:r>
              <a:rPr lang="en"/>
              <a:t>Seems to be a sweet spot for both tempo and speechiness. Based on our songs, once you get out of that 100bpm tempo, popularity declines. Same thing with speechiness, top and second tiers are right in that 0.09 mark. While as the the third tier had much less speechiness and were more instrumental and the bottom tiers had more speechiness.</a:t>
            </a:r>
            <a:endParaRPr/>
          </a:p>
          <a:p>
            <a:pPr indent="0" lvl="0" marL="0" rtl="0" algn="l">
              <a:spcBef>
                <a:spcPts val="0"/>
              </a:spcBef>
              <a:spcAft>
                <a:spcPts val="0"/>
              </a:spcAft>
              <a:buNone/>
            </a:pPr>
            <a:r>
              <a:rPr lang="en"/>
              <a:t> Danceability seems to be a good indicator of a song’s popularity. Again top and second tiers are right around the same mark and as danceability goes down so does popularity in the other tiers.</a:t>
            </a:r>
            <a:endParaRPr/>
          </a:p>
          <a:p>
            <a:pPr indent="0" lvl="0" marL="0" rtl="0" algn="l">
              <a:spcBef>
                <a:spcPts val="0"/>
              </a:spcBef>
              <a:spcAft>
                <a:spcPts val="0"/>
              </a:spcAft>
              <a:buNone/>
            </a:pPr>
            <a:r>
              <a:rPr lang="en"/>
              <a:t>Valence and Energy show some promise. Some differences between tiers but not as stark as in speechiness or danceability. </a:t>
            </a:r>
            <a:endParaRPr/>
          </a:p>
          <a:p>
            <a:pPr indent="0" lvl="0" marL="0" rtl="0" algn="l">
              <a:spcBef>
                <a:spcPts val="0"/>
              </a:spcBef>
              <a:spcAft>
                <a:spcPts val="0"/>
              </a:spcAft>
              <a:buNone/>
            </a:pPr>
            <a:r>
              <a:rPr lang="en"/>
              <a:t>Loudness has no large differences between the top and bottom tiers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dcad8c24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dcad8c24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08750567a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08750567a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 Bunny is featured on songs credited to Arcangel, J Balvin, and Nengo Flow</a:t>
            </a:r>
            <a:endParaRPr/>
          </a:p>
          <a:p>
            <a:pPr indent="0" lvl="0" marL="0" rtl="0" algn="l">
              <a:spcBef>
                <a:spcPts val="0"/>
              </a:spcBef>
              <a:spcAft>
                <a:spcPts val="0"/>
              </a:spcAft>
              <a:buNone/>
            </a:pPr>
            <a:r>
              <a:rPr lang="en"/>
              <a:t>SZA is featured on songs credited to Kendrick Lamar and Doja Cat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8750567a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8750567a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8750567ae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08750567ae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8750567ae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8750567ae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cad8c24d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cad8c24d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(1): Different countries will most likely have different top artists. Top tracks per artists could be different.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8750567a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8750567a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Created empty lists to hold various information such as the track’s name, who the artist was, and it’s popularity score</a:t>
            </a:r>
            <a:endParaRPr/>
          </a:p>
          <a:p>
            <a:pPr indent="0" lvl="0" marL="0" rtl="0" algn="l">
              <a:spcBef>
                <a:spcPts val="0"/>
              </a:spcBef>
              <a:spcAft>
                <a:spcPts val="0"/>
              </a:spcAft>
              <a:buNone/>
            </a:pPr>
            <a:r>
              <a:rPr lang="en"/>
              <a:t>Grabbed artist ID code from Spotify and asked API to return artists top songs in the US. Looped through each of those songs to find and store URI, track title, track popularity, and primary artist</a:t>
            </a:r>
            <a:endParaRPr/>
          </a:p>
          <a:p>
            <a:pPr indent="0" lvl="0" marL="0" rtl="0" algn="l">
              <a:spcBef>
                <a:spcPts val="0"/>
              </a:spcBef>
              <a:spcAft>
                <a:spcPts val="0"/>
              </a:spcAft>
              <a:buNone/>
            </a:pPr>
            <a:r>
              <a:rPr lang="en"/>
              <a:t>Used stored track IDs to find each of their audio features. → (Moving to right figure) Created more empty lists for audio features of interest. Looped through audio features per track and added those audio values to the list. </a:t>
            </a:r>
            <a:endParaRPr/>
          </a:p>
          <a:p>
            <a:pPr indent="0" lvl="0" marL="0" rtl="0" algn="l">
              <a:spcBef>
                <a:spcPts val="0"/>
              </a:spcBef>
              <a:spcAft>
                <a:spcPts val="0"/>
              </a:spcAft>
              <a:buNone/>
            </a:pPr>
            <a:r>
              <a:rPr lang="en"/>
              <a:t>Shortened/Sliced length of some lists (left figure) to match length of audio features then created Artist dataframe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dcad8c24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dcad8c24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Speechiness: Tracks between 0.33-0.66 tend to contain both music and speech such as rap songs. Whereas values below 0.33 most likely represent music and more instrumental songs.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dcad8c24d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dcad8c24d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8750567a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8750567a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8750567a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8750567a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8750567a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8750567a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2.png"/><Relationship Id="rId7" Type="http://schemas.openxmlformats.org/officeDocument/2006/relationships/image" Target="../media/image31.png"/><Relationship Id="rId8"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43.png"/><Relationship Id="rId7" Type="http://schemas.openxmlformats.org/officeDocument/2006/relationships/image" Target="../media/image55.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eveloper.spotify.com/documentation/web-api/" TargetMode="External"/><Relationship Id="rId4" Type="http://schemas.openxmlformats.org/officeDocument/2006/relationships/hyperlink" Target="https://spotipy.readthedocs.io/en/2.22.1/#welcome-to-spotipy" TargetMode="External"/><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jpg"/><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0" y="710875"/>
            <a:ext cx="8520600" cy="103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Spotlight on Spotify</a:t>
            </a:r>
            <a:endParaRPr/>
          </a:p>
        </p:txBody>
      </p:sp>
      <p:sp>
        <p:nvSpPr>
          <p:cNvPr id="59" name="Google Shape;59;p13"/>
          <p:cNvSpPr txBox="1"/>
          <p:nvPr>
            <p:ph idx="1" type="subTitle"/>
          </p:nvPr>
        </p:nvSpPr>
        <p:spPr>
          <a:xfrm>
            <a:off x="311700" y="1748575"/>
            <a:ext cx="8183700" cy="8610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Project 1 , Group 3</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John Leigh / Ianne Padagas / Shin Hae Yoon / Ana Ovalle</a:t>
            </a:r>
            <a:endParaRPr/>
          </a:p>
        </p:txBody>
      </p:sp>
      <p:pic>
        <p:nvPicPr>
          <p:cNvPr id="60" name="Google Shape;60;p13"/>
          <p:cNvPicPr preferRelativeResize="0"/>
          <p:nvPr/>
        </p:nvPicPr>
        <p:blipFill>
          <a:blip r:embed="rId3">
            <a:alphaModFix/>
          </a:blip>
          <a:stretch>
            <a:fillRect/>
          </a:stretch>
        </p:blipFill>
        <p:spPr>
          <a:xfrm>
            <a:off x="5188300" y="3675525"/>
            <a:ext cx="3644001" cy="1092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Morgan Wallen Data</a:t>
            </a:r>
            <a:endParaRPr/>
          </a:p>
        </p:txBody>
      </p:sp>
      <p:sp>
        <p:nvSpPr>
          <p:cNvPr id="137" name="Google Shape;13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2"/>
          <p:cNvPicPr preferRelativeResize="0"/>
          <p:nvPr/>
        </p:nvPicPr>
        <p:blipFill>
          <a:blip r:embed="rId3">
            <a:alphaModFix/>
          </a:blip>
          <a:stretch>
            <a:fillRect/>
          </a:stretch>
        </p:blipFill>
        <p:spPr>
          <a:xfrm>
            <a:off x="215000" y="1152475"/>
            <a:ext cx="8617298" cy="225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path path="circle">
            <a:fillToRect b="50%" l="50%" r="50%" t="50%"/>
          </a:path>
          <a:tileRect/>
        </a:grad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Adele Data</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3"/>
          <p:cNvPicPr preferRelativeResize="0"/>
          <p:nvPr/>
        </p:nvPicPr>
        <p:blipFill>
          <a:blip r:embed="rId3">
            <a:alphaModFix/>
          </a:blip>
          <a:stretch>
            <a:fillRect/>
          </a:stretch>
        </p:blipFill>
        <p:spPr>
          <a:xfrm>
            <a:off x="346675" y="1152475"/>
            <a:ext cx="8603151" cy="224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Bunny Data</a:t>
            </a:r>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4"/>
          <p:cNvPicPr preferRelativeResize="0"/>
          <p:nvPr/>
        </p:nvPicPr>
        <p:blipFill>
          <a:blip r:embed="rId3">
            <a:alphaModFix/>
          </a:blip>
          <a:stretch>
            <a:fillRect/>
          </a:stretch>
        </p:blipFill>
        <p:spPr>
          <a:xfrm>
            <a:off x="311700" y="1152475"/>
            <a:ext cx="8638126" cy="22607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Our Tiers</a:t>
            </a:r>
            <a:endParaRPr/>
          </a:p>
        </p:txBody>
      </p:sp>
      <p:sp>
        <p:nvSpPr>
          <p:cNvPr id="158" name="Google Shape;15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Separated songs based on a cutoff point by Spotify’s popularity value:</a:t>
            </a:r>
            <a:endParaRPr/>
          </a:p>
          <a:p>
            <a:pPr indent="-323850" lvl="0" marL="457200" rtl="0" algn="l">
              <a:spcBef>
                <a:spcPts val="1200"/>
              </a:spcBef>
              <a:spcAft>
                <a:spcPts val="0"/>
              </a:spcAft>
              <a:buSzPts val="1500"/>
              <a:buChar char="●"/>
            </a:pPr>
            <a:r>
              <a:rPr lang="en" sz="1500"/>
              <a:t>Top Tier &gt;=86,  Second Tier 86&gt;x&gt;=80</a:t>
            </a:r>
            <a:endParaRPr sz="1500"/>
          </a:p>
          <a:p>
            <a:pPr indent="-323850" lvl="0" marL="457200" rtl="0" algn="l">
              <a:spcBef>
                <a:spcPts val="0"/>
              </a:spcBef>
              <a:spcAft>
                <a:spcPts val="0"/>
              </a:spcAft>
              <a:buSzPts val="1500"/>
              <a:buChar char="●"/>
            </a:pPr>
            <a:r>
              <a:rPr lang="en" sz="1500"/>
              <a:t>Third Tier 80&gt;x&gt;=75, Bottom Tier &lt;75</a:t>
            </a:r>
            <a:endParaRPr sz="1500"/>
          </a:p>
          <a:p>
            <a:pPr indent="0" lvl="0" marL="0" rtl="0" algn="l">
              <a:spcBef>
                <a:spcPts val="1200"/>
              </a:spcBef>
              <a:spcAft>
                <a:spcPts val="1200"/>
              </a:spcAft>
              <a:buNone/>
            </a:pPr>
            <a:r>
              <a:t/>
            </a:r>
            <a:endParaRPr/>
          </a:p>
        </p:txBody>
      </p:sp>
      <p:pic>
        <p:nvPicPr>
          <p:cNvPr id="159" name="Google Shape;159;p25"/>
          <p:cNvPicPr preferRelativeResize="0"/>
          <p:nvPr/>
        </p:nvPicPr>
        <p:blipFill>
          <a:blip r:embed="rId3">
            <a:alphaModFix/>
          </a:blip>
          <a:stretch>
            <a:fillRect/>
          </a:stretch>
        </p:blipFill>
        <p:spPr>
          <a:xfrm>
            <a:off x="390295" y="2283100"/>
            <a:ext cx="4117380" cy="2762900"/>
          </a:xfrm>
          <a:prstGeom prst="rect">
            <a:avLst/>
          </a:prstGeom>
          <a:noFill/>
          <a:ln>
            <a:noFill/>
          </a:ln>
        </p:spPr>
      </p:pic>
      <p:pic>
        <p:nvPicPr>
          <p:cNvPr id="160" name="Google Shape;160;p25"/>
          <p:cNvPicPr preferRelativeResize="0"/>
          <p:nvPr/>
        </p:nvPicPr>
        <p:blipFill>
          <a:blip r:embed="rId4">
            <a:alphaModFix/>
          </a:blip>
          <a:stretch>
            <a:fillRect/>
          </a:stretch>
        </p:blipFill>
        <p:spPr>
          <a:xfrm>
            <a:off x="4827475" y="2283100"/>
            <a:ext cx="4219300" cy="2762899"/>
          </a:xfrm>
          <a:prstGeom prst="rect">
            <a:avLst/>
          </a:prstGeom>
          <a:noFill/>
          <a:ln>
            <a:noFill/>
          </a:ln>
        </p:spPr>
      </p:pic>
      <p:sp>
        <p:nvSpPr>
          <p:cNvPr id="161" name="Google Shape;161;p25"/>
          <p:cNvSpPr/>
          <p:nvPr/>
        </p:nvSpPr>
        <p:spPr>
          <a:xfrm>
            <a:off x="1241000" y="2279625"/>
            <a:ext cx="504000" cy="27630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5776850" y="2279625"/>
            <a:ext cx="504000" cy="27630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Tier Songs</a:t>
            </a:r>
            <a:endParaRPr/>
          </a:p>
        </p:txBody>
      </p:sp>
      <p:sp>
        <p:nvSpPr>
          <p:cNvPr id="168" name="Google Shape;168;p26"/>
          <p:cNvSpPr txBox="1"/>
          <p:nvPr>
            <p:ph idx="1" type="body"/>
          </p:nvPr>
        </p:nvSpPr>
        <p:spPr>
          <a:xfrm>
            <a:off x="311700" y="1131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6"/>
          <p:cNvPicPr preferRelativeResize="0"/>
          <p:nvPr/>
        </p:nvPicPr>
        <p:blipFill>
          <a:blip r:embed="rId3">
            <a:alphaModFix/>
          </a:blip>
          <a:stretch>
            <a:fillRect/>
          </a:stretch>
        </p:blipFill>
        <p:spPr>
          <a:xfrm>
            <a:off x="353850" y="1131250"/>
            <a:ext cx="8520602" cy="3382428"/>
          </a:xfrm>
          <a:prstGeom prst="rect">
            <a:avLst/>
          </a:prstGeom>
          <a:noFill/>
          <a:ln>
            <a:noFill/>
          </a:ln>
        </p:spPr>
      </p:pic>
      <p:sp>
        <p:nvSpPr>
          <p:cNvPr id="170" name="Google Shape;170;p26"/>
          <p:cNvSpPr/>
          <p:nvPr/>
        </p:nvSpPr>
        <p:spPr>
          <a:xfrm>
            <a:off x="7655125" y="1910250"/>
            <a:ext cx="735900" cy="2617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3389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Tier Analysis</a:t>
            </a:r>
            <a:endParaRPr/>
          </a:p>
        </p:txBody>
      </p:sp>
      <p:sp>
        <p:nvSpPr>
          <p:cNvPr id="176" name="Google Shape;176;p27"/>
          <p:cNvSpPr txBox="1"/>
          <p:nvPr>
            <p:ph idx="1" type="body"/>
          </p:nvPr>
        </p:nvSpPr>
        <p:spPr>
          <a:xfrm>
            <a:off x="311700" y="919750"/>
            <a:ext cx="8520600" cy="4223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100">
                <a:solidFill>
                  <a:srgbClr val="000000"/>
                </a:solidFill>
              </a:rPr>
              <a:t>r-value = 0.643</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r-value = 0.643</a:t>
            </a:r>
            <a:endParaRPr sz="1100">
              <a:solidFill>
                <a:srgbClr val="000000"/>
              </a:solidFill>
            </a:endParaRPr>
          </a:p>
          <a:p>
            <a:pPr indent="0" lvl="0" marL="0" rtl="0" algn="l">
              <a:spcBef>
                <a:spcPts val="0"/>
              </a:spcBef>
              <a:spcAft>
                <a:spcPts val="1200"/>
              </a:spcAft>
              <a:buNone/>
            </a:pPr>
            <a:r>
              <a:t/>
            </a:r>
            <a:endParaRPr/>
          </a:p>
        </p:txBody>
      </p:sp>
      <p:pic>
        <p:nvPicPr>
          <p:cNvPr id="177" name="Google Shape;177;p27"/>
          <p:cNvPicPr preferRelativeResize="0"/>
          <p:nvPr/>
        </p:nvPicPr>
        <p:blipFill>
          <a:blip r:embed="rId3">
            <a:alphaModFix/>
          </a:blip>
          <a:stretch>
            <a:fillRect/>
          </a:stretch>
        </p:blipFill>
        <p:spPr>
          <a:xfrm>
            <a:off x="6317850" y="962300"/>
            <a:ext cx="2472025" cy="1896825"/>
          </a:xfrm>
          <a:prstGeom prst="rect">
            <a:avLst/>
          </a:prstGeom>
          <a:noFill/>
          <a:ln>
            <a:noFill/>
          </a:ln>
        </p:spPr>
      </p:pic>
      <p:pic>
        <p:nvPicPr>
          <p:cNvPr id="178" name="Google Shape;178;p27"/>
          <p:cNvPicPr preferRelativeResize="0"/>
          <p:nvPr/>
        </p:nvPicPr>
        <p:blipFill>
          <a:blip r:embed="rId4">
            <a:alphaModFix/>
          </a:blip>
          <a:stretch>
            <a:fillRect/>
          </a:stretch>
        </p:blipFill>
        <p:spPr>
          <a:xfrm>
            <a:off x="311700" y="3065450"/>
            <a:ext cx="2472044" cy="1896825"/>
          </a:xfrm>
          <a:prstGeom prst="rect">
            <a:avLst/>
          </a:prstGeom>
          <a:noFill/>
          <a:ln>
            <a:noFill/>
          </a:ln>
        </p:spPr>
      </p:pic>
      <p:pic>
        <p:nvPicPr>
          <p:cNvPr id="179" name="Google Shape;179;p27"/>
          <p:cNvPicPr preferRelativeResize="0"/>
          <p:nvPr/>
        </p:nvPicPr>
        <p:blipFill>
          <a:blip r:embed="rId5">
            <a:alphaModFix/>
          </a:blip>
          <a:stretch>
            <a:fillRect/>
          </a:stretch>
        </p:blipFill>
        <p:spPr>
          <a:xfrm>
            <a:off x="3335988" y="962300"/>
            <a:ext cx="2472025" cy="1896828"/>
          </a:xfrm>
          <a:prstGeom prst="rect">
            <a:avLst/>
          </a:prstGeom>
          <a:noFill/>
          <a:ln>
            <a:noFill/>
          </a:ln>
        </p:spPr>
      </p:pic>
      <p:pic>
        <p:nvPicPr>
          <p:cNvPr id="180" name="Google Shape;180;p27"/>
          <p:cNvPicPr preferRelativeResize="0"/>
          <p:nvPr/>
        </p:nvPicPr>
        <p:blipFill>
          <a:blip r:embed="rId6">
            <a:alphaModFix/>
          </a:blip>
          <a:stretch>
            <a:fillRect/>
          </a:stretch>
        </p:blipFill>
        <p:spPr>
          <a:xfrm>
            <a:off x="311700" y="962300"/>
            <a:ext cx="2472061" cy="1896825"/>
          </a:xfrm>
          <a:prstGeom prst="rect">
            <a:avLst/>
          </a:prstGeom>
          <a:noFill/>
          <a:ln>
            <a:noFill/>
          </a:ln>
        </p:spPr>
      </p:pic>
      <p:sp>
        <p:nvSpPr>
          <p:cNvPr id="181" name="Google Shape;181;p27"/>
          <p:cNvSpPr txBox="1"/>
          <p:nvPr/>
        </p:nvSpPr>
        <p:spPr>
          <a:xfrm>
            <a:off x="311700" y="274507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-0.519</a:t>
            </a:r>
            <a:endParaRPr sz="1100">
              <a:latin typeface="Source Sans Pro"/>
              <a:ea typeface="Source Sans Pro"/>
              <a:cs typeface="Source Sans Pro"/>
              <a:sym typeface="Source Sans Pro"/>
            </a:endParaRPr>
          </a:p>
        </p:txBody>
      </p:sp>
      <p:sp>
        <p:nvSpPr>
          <p:cNvPr id="182" name="Google Shape;182;p27"/>
          <p:cNvSpPr txBox="1"/>
          <p:nvPr/>
        </p:nvSpPr>
        <p:spPr>
          <a:xfrm>
            <a:off x="311700" y="485312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0.643</a:t>
            </a:r>
            <a:endParaRPr sz="1100">
              <a:latin typeface="Source Sans Pro"/>
              <a:ea typeface="Source Sans Pro"/>
              <a:cs typeface="Source Sans Pro"/>
              <a:sym typeface="Source Sans Pro"/>
            </a:endParaRPr>
          </a:p>
        </p:txBody>
      </p:sp>
      <p:sp>
        <p:nvSpPr>
          <p:cNvPr id="183" name="Google Shape;183;p27"/>
          <p:cNvSpPr txBox="1"/>
          <p:nvPr/>
        </p:nvSpPr>
        <p:spPr>
          <a:xfrm>
            <a:off x="3241300" y="485312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0.262</a:t>
            </a:r>
            <a:endParaRPr sz="1100">
              <a:latin typeface="Source Sans Pro"/>
              <a:ea typeface="Source Sans Pro"/>
              <a:cs typeface="Source Sans Pro"/>
              <a:sym typeface="Source Sans Pro"/>
            </a:endParaRPr>
          </a:p>
        </p:txBody>
      </p:sp>
      <p:sp>
        <p:nvSpPr>
          <p:cNvPr id="184" name="Google Shape;184;p27"/>
          <p:cNvSpPr txBox="1"/>
          <p:nvPr/>
        </p:nvSpPr>
        <p:spPr>
          <a:xfrm>
            <a:off x="3314763" y="2745063"/>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0.570</a:t>
            </a:r>
            <a:endParaRPr sz="1100">
              <a:latin typeface="Source Sans Pro"/>
              <a:ea typeface="Source Sans Pro"/>
              <a:cs typeface="Source Sans Pro"/>
              <a:sym typeface="Source Sans Pro"/>
            </a:endParaRPr>
          </a:p>
        </p:txBody>
      </p:sp>
      <p:sp>
        <p:nvSpPr>
          <p:cNvPr id="185" name="Google Shape;185;p27"/>
          <p:cNvSpPr txBox="1"/>
          <p:nvPr/>
        </p:nvSpPr>
        <p:spPr>
          <a:xfrm>
            <a:off x="6317850" y="274507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0.045</a:t>
            </a:r>
            <a:endParaRPr sz="1100">
              <a:latin typeface="Source Sans Pro"/>
              <a:ea typeface="Source Sans Pro"/>
              <a:cs typeface="Source Sans Pro"/>
              <a:sym typeface="Source Sans Pro"/>
            </a:endParaRPr>
          </a:p>
        </p:txBody>
      </p:sp>
      <p:pic>
        <p:nvPicPr>
          <p:cNvPr id="186" name="Google Shape;186;p27"/>
          <p:cNvPicPr preferRelativeResize="0"/>
          <p:nvPr/>
        </p:nvPicPr>
        <p:blipFill>
          <a:blip r:embed="rId7">
            <a:alphaModFix/>
          </a:blip>
          <a:stretch>
            <a:fillRect/>
          </a:stretch>
        </p:blipFill>
        <p:spPr>
          <a:xfrm>
            <a:off x="6317825" y="3065450"/>
            <a:ext cx="2472050" cy="1896826"/>
          </a:xfrm>
          <a:prstGeom prst="rect">
            <a:avLst/>
          </a:prstGeom>
          <a:noFill/>
          <a:ln>
            <a:noFill/>
          </a:ln>
        </p:spPr>
      </p:pic>
      <p:sp>
        <p:nvSpPr>
          <p:cNvPr id="187" name="Google Shape;187;p27"/>
          <p:cNvSpPr txBox="1"/>
          <p:nvPr/>
        </p:nvSpPr>
        <p:spPr>
          <a:xfrm>
            <a:off x="6317850" y="485312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0.148</a:t>
            </a:r>
            <a:endParaRPr sz="1100">
              <a:latin typeface="Source Sans Pro"/>
              <a:ea typeface="Source Sans Pro"/>
              <a:cs typeface="Source Sans Pro"/>
              <a:sym typeface="Source Sans Pro"/>
            </a:endParaRPr>
          </a:p>
        </p:txBody>
      </p:sp>
      <p:sp>
        <p:nvSpPr>
          <p:cNvPr id="188" name="Google Shape;188;p27"/>
          <p:cNvSpPr/>
          <p:nvPr/>
        </p:nvSpPr>
        <p:spPr>
          <a:xfrm>
            <a:off x="8298925" y="1082475"/>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2289050" y="1082475"/>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7"/>
          <p:cNvPicPr preferRelativeResize="0"/>
          <p:nvPr/>
        </p:nvPicPr>
        <p:blipFill>
          <a:blip r:embed="rId8">
            <a:alphaModFix/>
          </a:blip>
          <a:stretch>
            <a:fillRect/>
          </a:stretch>
        </p:blipFill>
        <p:spPr>
          <a:xfrm>
            <a:off x="3336000" y="3099075"/>
            <a:ext cx="2429850" cy="18604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Tier Songs - Track Attribute Means</a:t>
            </a:r>
            <a:endParaRPr/>
          </a:p>
        </p:txBody>
      </p:sp>
      <p:sp>
        <p:nvSpPr>
          <p:cNvPr id="196" name="Google Shape;19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8"/>
          <p:cNvPicPr preferRelativeResize="0"/>
          <p:nvPr/>
        </p:nvPicPr>
        <p:blipFill>
          <a:blip r:embed="rId3">
            <a:alphaModFix/>
          </a:blip>
          <a:stretch>
            <a:fillRect/>
          </a:stretch>
        </p:blipFill>
        <p:spPr>
          <a:xfrm>
            <a:off x="28300" y="1068425"/>
            <a:ext cx="9051474" cy="3500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Tier Songs</a:t>
            </a:r>
            <a:endParaRPr/>
          </a:p>
        </p:txBody>
      </p:sp>
      <p:sp>
        <p:nvSpPr>
          <p:cNvPr id="203" name="Google Shape;20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29"/>
          <p:cNvPicPr preferRelativeResize="0"/>
          <p:nvPr/>
        </p:nvPicPr>
        <p:blipFill>
          <a:blip r:embed="rId3">
            <a:alphaModFix/>
          </a:blip>
          <a:stretch>
            <a:fillRect/>
          </a:stretch>
        </p:blipFill>
        <p:spPr>
          <a:xfrm>
            <a:off x="311700" y="1152475"/>
            <a:ext cx="8520602" cy="2733975"/>
          </a:xfrm>
          <a:prstGeom prst="rect">
            <a:avLst/>
          </a:prstGeom>
          <a:noFill/>
          <a:ln>
            <a:noFill/>
          </a:ln>
        </p:spPr>
      </p:pic>
      <p:sp>
        <p:nvSpPr>
          <p:cNvPr id="205" name="Google Shape;205;p29"/>
          <p:cNvSpPr/>
          <p:nvPr/>
        </p:nvSpPr>
        <p:spPr>
          <a:xfrm>
            <a:off x="7662200" y="1945750"/>
            <a:ext cx="622800" cy="194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2230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Tier Analysis</a:t>
            </a:r>
            <a:endParaRPr/>
          </a:p>
        </p:txBody>
      </p:sp>
      <p:sp>
        <p:nvSpPr>
          <p:cNvPr id="211" name="Google Shape;211;p30"/>
          <p:cNvSpPr txBox="1"/>
          <p:nvPr/>
        </p:nvSpPr>
        <p:spPr>
          <a:xfrm>
            <a:off x="477956" y="2568741"/>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a:t>
            </a:r>
            <a:r>
              <a:rPr lang="en" sz="1100">
                <a:latin typeface="Source Sans Pro"/>
                <a:ea typeface="Source Sans Pro"/>
                <a:cs typeface="Source Sans Pro"/>
                <a:sym typeface="Source Sans Pro"/>
              </a:rPr>
              <a:t>-value: -0.022</a:t>
            </a:r>
            <a:endParaRPr sz="1100">
              <a:latin typeface="Source Sans Pro"/>
              <a:ea typeface="Source Sans Pro"/>
              <a:cs typeface="Source Sans Pro"/>
              <a:sym typeface="Source Sans Pro"/>
            </a:endParaRPr>
          </a:p>
        </p:txBody>
      </p:sp>
      <p:sp>
        <p:nvSpPr>
          <p:cNvPr id="212" name="Google Shape;212;p30"/>
          <p:cNvSpPr txBox="1"/>
          <p:nvPr/>
        </p:nvSpPr>
        <p:spPr>
          <a:xfrm>
            <a:off x="496449" y="4645112"/>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-0.519</a:t>
            </a:r>
            <a:endParaRPr sz="1100">
              <a:latin typeface="Source Sans Pro"/>
              <a:ea typeface="Source Sans Pro"/>
              <a:cs typeface="Source Sans Pro"/>
              <a:sym typeface="Source Sans Pro"/>
            </a:endParaRPr>
          </a:p>
        </p:txBody>
      </p:sp>
      <p:sp>
        <p:nvSpPr>
          <p:cNvPr id="213" name="Google Shape;213;p30"/>
          <p:cNvSpPr txBox="1"/>
          <p:nvPr/>
        </p:nvSpPr>
        <p:spPr>
          <a:xfrm>
            <a:off x="3292823" y="4647731"/>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0.265</a:t>
            </a:r>
            <a:endParaRPr sz="1100">
              <a:latin typeface="Source Sans Pro"/>
              <a:ea typeface="Source Sans Pro"/>
              <a:cs typeface="Source Sans Pro"/>
              <a:sym typeface="Source Sans Pro"/>
            </a:endParaRPr>
          </a:p>
        </p:txBody>
      </p:sp>
      <p:sp>
        <p:nvSpPr>
          <p:cNvPr id="214" name="Google Shape;214;p30"/>
          <p:cNvSpPr txBox="1"/>
          <p:nvPr/>
        </p:nvSpPr>
        <p:spPr>
          <a:xfrm>
            <a:off x="6089208" y="4645106"/>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-0.890</a:t>
            </a:r>
            <a:endParaRPr sz="1100">
              <a:latin typeface="Source Sans Pro"/>
              <a:ea typeface="Source Sans Pro"/>
              <a:cs typeface="Source Sans Pro"/>
              <a:sym typeface="Source Sans Pro"/>
            </a:endParaRPr>
          </a:p>
        </p:txBody>
      </p:sp>
      <p:pic>
        <p:nvPicPr>
          <p:cNvPr id="215" name="Google Shape;215;p30"/>
          <p:cNvPicPr preferRelativeResize="0"/>
          <p:nvPr/>
        </p:nvPicPr>
        <p:blipFill>
          <a:blip r:embed="rId3">
            <a:alphaModFix/>
          </a:blip>
          <a:stretch>
            <a:fillRect/>
          </a:stretch>
        </p:blipFill>
        <p:spPr>
          <a:xfrm>
            <a:off x="350150" y="815525"/>
            <a:ext cx="2500550" cy="1875412"/>
          </a:xfrm>
          <a:prstGeom prst="rect">
            <a:avLst/>
          </a:prstGeom>
          <a:noFill/>
          <a:ln>
            <a:noFill/>
          </a:ln>
        </p:spPr>
      </p:pic>
      <p:pic>
        <p:nvPicPr>
          <p:cNvPr id="216" name="Google Shape;216;p30"/>
          <p:cNvPicPr preferRelativeResize="0"/>
          <p:nvPr/>
        </p:nvPicPr>
        <p:blipFill>
          <a:blip r:embed="rId4">
            <a:alphaModFix/>
          </a:blip>
          <a:stretch>
            <a:fillRect/>
          </a:stretch>
        </p:blipFill>
        <p:spPr>
          <a:xfrm>
            <a:off x="363175" y="2879425"/>
            <a:ext cx="2474500" cy="1855875"/>
          </a:xfrm>
          <a:prstGeom prst="rect">
            <a:avLst/>
          </a:prstGeom>
          <a:noFill/>
          <a:ln>
            <a:noFill/>
          </a:ln>
        </p:spPr>
      </p:pic>
      <p:sp>
        <p:nvSpPr>
          <p:cNvPr id="217" name="Google Shape;217;p30"/>
          <p:cNvSpPr txBox="1"/>
          <p:nvPr/>
        </p:nvSpPr>
        <p:spPr>
          <a:xfrm>
            <a:off x="3273696" y="2525424"/>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-0.553</a:t>
            </a:r>
            <a:endParaRPr sz="1100">
              <a:latin typeface="Source Sans Pro"/>
              <a:ea typeface="Source Sans Pro"/>
              <a:cs typeface="Source Sans Pro"/>
              <a:sym typeface="Source Sans Pro"/>
            </a:endParaRPr>
          </a:p>
        </p:txBody>
      </p:sp>
      <p:pic>
        <p:nvPicPr>
          <p:cNvPr id="218" name="Google Shape;218;p30"/>
          <p:cNvPicPr preferRelativeResize="0"/>
          <p:nvPr/>
        </p:nvPicPr>
        <p:blipFill>
          <a:blip r:embed="rId5">
            <a:alphaModFix/>
          </a:blip>
          <a:stretch>
            <a:fillRect/>
          </a:stretch>
        </p:blipFill>
        <p:spPr>
          <a:xfrm>
            <a:off x="3452650" y="846400"/>
            <a:ext cx="2401950" cy="1801463"/>
          </a:xfrm>
          <a:prstGeom prst="rect">
            <a:avLst/>
          </a:prstGeom>
          <a:noFill/>
          <a:ln>
            <a:noFill/>
          </a:ln>
        </p:spPr>
      </p:pic>
      <p:pic>
        <p:nvPicPr>
          <p:cNvPr id="219" name="Google Shape;219;p30"/>
          <p:cNvPicPr preferRelativeResize="0"/>
          <p:nvPr/>
        </p:nvPicPr>
        <p:blipFill>
          <a:blip r:embed="rId6">
            <a:alphaModFix/>
          </a:blip>
          <a:stretch>
            <a:fillRect/>
          </a:stretch>
        </p:blipFill>
        <p:spPr>
          <a:xfrm>
            <a:off x="3431092" y="2951675"/>
            <a:ext cx="2401983" cy="1801475"/>
          </a:xfrm>
          <a:prstGeom prst="rect">
            <a:avLst/>
          </a:prstGeom>
          <a:noFill/>
          <a:ln>
            <a:noFill/>
          </a:ln>
        </p:spPr>
      </p:pic>
      <p:pic>
        <p:nvPicPr>
          <p:cNvPr id="220" name="Google Shape;220;p30"/>
          <p:cNvPicPr preferRelativeResize="0"/>
          <p:nvPr/>
        </p:nvPicPr>
        <p:blipFill>
          <a:blip r:embed="rId7">
            <a:alphaModFix/>
          </a:blip>
          <a:stretch>
            <a:fillRect/>
          </a:stretch>
        </p:blipFill>
        <p:spPr>
          <a:xfrm>
            <a:off x="6168900" y="877300"/>
            <a:ext cx="2368955" cy="1770575"/>
          </a:xfrm>
          <a:prstGeom prst="rect">
            <a:avLst/>
          </a:prstGeom>
          <a:noFill/>
          <a:ln>
            <a:noFill/>
          </a:ln>
        </p:spPr>
      </p:pic>
      <p:sp>
        <p:nvSpPr>
          <p:cNvPr id="221" name="Google Shape;221;p30"/>
          <p:cNvSpPr txBox="1"/>
          <p:nvPr/>
        </p:nvSpPr>
        <p:spPr>
          <a:xfrm>
            <a:off x="6168896" y="2568762"/>
            <a:ext cx="100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0.347</a:t>
            </a:r>
            <a:endParaRPr sz="1100">
              <a:latin typeface="Source Sans Pro"/>
              <a:ea typeface="Source Sans Pro"/>
              <a:cs typeface="Source Sans Pro"/>
              <a:sym typeface="Source Sans Pro"/>
            </a:endParaRPr>
          </a:p>
        </p:txBody>
      </p:sp>
      <p:pic>
        <p:nvPicPr>
          <p:cNvPr id="222" name="Google Shape;222;p30"/>
          <p:cNvPicPr preferRelativeResize="0"/>
          <p:nvPr/>
        </p:nvPicPr>
        <p:blipFill>
          <a:blip r:embed="rId8">
            <a:alphaModFix/>
          </a:blip>
          <a:stretch>
            <a:fillRect/>
          </a:stretch>
        </p:blipFill>
        <p:spPr>
          <a:xfrm>
            <a:off x="6168899" y="2879425"/>
            <a:ext cx="2401975" cy="1843076"/>
          </a:xfrm>
          <a:prstGeom prst="rect">
            <a:avLst/>
          </a:prstGeom>
          <a:noFill/>
          <a:ln>
            <a:noFill/>
          </a:ln>
        </p:spPr>
      </p:pic>
      <p:sp>
        <p:nvSpPr>
          <p:cNvPr id="223" name="Google Shape;223;p30"/>
          <p:cNvSpPr/>
          <p:nvPr/>
        </p:nvSpPr>
        <p:spPr>
          <a:xfrm>
            <a:off x="8055125" y="2992700"/>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5356350" y="1029700"/>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2374550" y="2992700"/>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0"/>
          <p:cNvCxnSpPr/>
          <p:nvPr/>
        </p:nvCxnSpPr>
        <p:spPr>
          <a:xfrm flipH="1" rot="10800000">
            <a:off x="2554075" y="1223950"/>
            <a:ext cx="2971500" cy="195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Second</a:t>
            </a:r>
            <a:r>
              <a:rPr lang="en"/>
              <a:t> Tier Songs - Track Attribute Means</a:t>
            </a:r>
            <a:endParaRPr/>
          </a:p>
        </p:txBody>
      </p:sp>
      <p:sp>
        <p:nvSpPr>
          <p:cNvPr id="232" name="Google Shape;23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1"/>
          <p:cNvPicPr preferRelativeResize="0"/>
          <p:nvPr/>
        </p:nvPicPr>
        <p:blipFill>
          <a:blip r:embed="rId3">
            <a:alphaModFix/>
          </a:blip>
          <a:stretch>
            <a:fillRect/>
          </a:stretch>
        </p:blipFill>
        <p:spPr>
          <a:xfrm>
            <a:off x="0" y="1017984"/>
            <a:ext cx="9144003" cy="31075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&amp; Goals</a:t>
            </a:r>
            <a:endParaRPr/>
          </a:p>
        </p:txBody>
      </p:sp>
      <p:sp>
        <p:nvSpPr>
          <p:cNvPr id="66" name="Google Shape;66;p14"/>
          <p:cNvSpPr txBox="1"/>
          <p:nvPr>
            <p:ph idx="1" type="body"/>
          </p:nvPr>
        </p:nvSpPr>
        <p:spPr>
          <a:xfrm>
            <a:off x="354875" y="1164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 </a:t>
            </a:r>
            <a:r>
              <a:rPr lang="en"/>
              <a:t>To analyze the popularity of various artists and songs using the Spotify API and Spotify’s Chart data</a:t>
            </a:r>
            <a:endParaRPr/>
          </a:p>
          <a:p>
            <a:pPr indent="-342900" lvl="0" marL="457200" rtl="0" algn="l">
              <a:spcBef>
                <a:spcPts val="1200"/>
              </a:spcBef>
              <a:spcAft>
                <a:spcPts val="0"/>
              </a:spcAft>
              <a:buSzPts val="1800"/>
              <a:buChar char="●"/>
            </a:pPr>
            <a:r>
              <a:rPr lang="en"/>
              <a:t>What makes a song popular? Are there certain characteristics that correlate with it being popular?</a:t>
            </a:r>
            <a:endParaRPr/>
          </a:p>
          <a:p>
            <a:pPr indent="-342900" lvl="0" marL="457200" rtl="0" algn="l">
              <a:spcBef>
                <a:spcPts val="0"/>
              </a:spcBef>
              <a:spcAft>
                <a:spcPts val="0"/>
              </a:spcAft>
              <a:buSzPts val="1800"/>
              <a:buChar char="●"/>
            </a:pPr>
            <a:r>
              <a:rPr lang="en"/>
              <a:t>Are there any interesting correlations between the audio features of the most popular songs from each of our chosen artists?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2823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 Tier Songs</a:t>
            </a:r>
            <a:endParaRPr/>
          </a:p>
        </p:txBody>
      </p:sp>
      <p:sp>
        <p:nvSpPr>
          <p:cNvPr id="239" name="Google Shape;23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32"/>
          <p:cNvPicPr preferRelativeResize="0"/>
          <p:nvPr/>
        </p:nvPicPr>
        <p:blipFill>
          <a:blip r:embed="rId3">
            <a:alphaModFix/>
          </a:blip>
          <a:stretch>
            <a:fillRect/>
          </a:stretch>
        </p:blipFill>
        <p:spPr>
          <a:xfrm>
            <a:off x="311700" y="905700"/>
            <a:ext cx="8401126" cy="4089801"/>
          </a:xfrm>
          <a:prstGeom prst="rect">
            <a:avLst/>
          </a:prstGeom>
          <a:noFill/>
          <a:ln>
            <a:noFill/>
          </a:ln>
        </p:spPr>
      </p:pic>
      <p:sp>
        <p:nvSpPr>
          <p:cNvPr id="241" name="Google Shape;241;p32"/>
          <p:cNvSpPr/>
          <p:nvPr/>
        </p:nvSpPr>
        <p:spPr>
          <a:xfrm>
            <a:off x="7591450" y="1683850"/>
            <a:ext cx="622800" cy="330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45" name="Shape 245"/>
        <p:cNvGrpSpPr/>
        <p:nvPr/>
      </p:nvGrpSpPr>
      <p:grpSpPr>
        <a:xfrm>
          <a:off x="0" y="0"/>
          <a:ext cx="0" cy="0"/>
          <a:chOff x="0" y="0"/>
          <a:chExt cx="0" cy="0"/>
        </a:xfrm>
      </p:grpSpPr>
      <p:sp>
        <p:nvSpPr>
          <p:cNvPr id="246" name="Google Shape;246;p33"/>
          <p:cNvSpPr txBox="1"/>
          <p:nvPr>
            <p:ph type="title"/>
          </p:nvPr>
        </p:nvSpPr>
        <p:spPr>
          <a:xfrm>
            <a:off x="311700" y="2610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 Tier Analysis</a:t>
            </a:r>
            <a:endParaRPr/>
          </a:p>
        </p:txBody>
      </p:sp>
      <p:sp>
        <p:nvSpPr>
          <p:cNvPr id="247" name="Google Shape;247;p33"/>
          <p:cNvSpPr txBox="1"/>
          <p:nvPr>
            <p:ph idx="1" type="body"/>
          </p:nvPr>
        </p:nvSpPr>
        <p:spPr>
          <a:xfrm>
            <a:off x="311700" y="969275"/>
            <a:ext cx="8520600" cy="398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3"/>
          <p:cNvPicPr preferRelativeResize="0"/>
          <p:nvPr/>
        </p:nvPicPr>
        <p:blipFill>
          <a:blip r:embed="rId3">
            <a:alphaModFix/>
          </a:blip>
          <a:stretch>
            <a:fillRect/>
          </a:stretch>
        </p:blipFill>
        <p:spPr>
          <a:xfrm>
            <a:off x="311700" y="969275"/>
            <a:ext cx="2468750" cy="1834432"/>
          </a:xfrm>
          <a:prstGeom prst="rect">
            <a:avLst/>
          </a:prstGeom>
          <a:noFill/>
          <a:ln>
            <a:noFill/>
          </a:ln>
        </p:spPr>
      </p:pic>
      <p:pic>
        <p:nvPicPr>
          <p:cNvPr id="249" name="Google Shape;249;p33"/>
          <p:cNvPicPr preferRelativeResize="0"/>
          <p:nvPr/>
        </p:nvPicPr>
        <p:blipFill>
          <a:blip r:embed="rId4">
            <a:alphaModFix/>
          </a:blip>
          <a:stretch>
            <a:fillRect/>
          </a:stretch>
        </p:blipFill>
        <p:spPr>
          <a:xfrm>
            <a:off x="311700" y="3034975"/>
            <a:ext cx="2468750" cy="1853725"/>
          </a:xfrm>
          <a:prstGeom prst="rect">
            <a:avLst/>
          </a:prstGeom>
          <a:noFill/>
          <a:ln>
            <a:noFill/>
          </a:ln>
        </p:spPr>
      </p:pic>
      <p:pic>
        <p:nvPicPr>
          <p:cNvPr id="250" name="Google Shape;250;p33"/>
          <p:cNvPicPr preferRelativeResize="0"/>
          <p:nvPr/>
        </p:nvPicPr>
        <p:blipFill>
          <a:blip r:embed="rId5">
            <a:alphaModFix/>
          </a:blip>
          <a:stretch>
            <a:fillRect/>
          </a:stretch>
        </p:blipFill>
        <p:spPr>
          <a:xfrm>
            <a:off x="3301250" y="971425"/>
            <a:ext cx="2443056" cy="1834425"/>
          </a:xfrm>
          <a:prstGeom prst="rect">
            <a:avLst/>
          </a:prstGeom>
          <a:noFill/>
          <a:ln>
            <a:noFill/>
          </a:ln>
        </p:spPr>
      </p:pic>
      <p:pic>
        <p:nvPicPr>
          <p:cNvPr id="251" name="Google Shape;251;p33"/>
          <p:cNvPicPr preferRelativeResize="0"/>
          <p:nvPr/>
        </p:nvPicPr>
        <p:blipFill>
          <a:blip r:embed="rId6">
            <a:alphaModFix/>
          </a:blip>
          <a:stretch>
            <a:fillRect/>
          </a:stretch>
        </p:blipFill>
        <p:spPr>
          <a:xfrm>
            <a:off x="6389275" y="969276"/>
            <a:ext cx="2443026" cy="1838727"/>
          </a:xfrm>
          <a:prstGeom prst="rect">
            <a:avLst/>
          </a:prstGeom>
          <a:noFill/>
          <a:ln>
            <a:noFill/>
          </a:ln>
        </p:spPr>
      </p:pic>
      <p:pic>
        <p:nvPicPr>
          <p:cNvPr id="252" name="Google Shape;252;p33"/>
          <p:cNvPicPr preferRelativeResize="0"/>
          <p:nvPr/>
        </p:nvPicPr>
        <p:blipFill>
          <a:blip r:embed="rId7">
            <a:alphaModFix/>
          </a:blip>
          <a:stretch>
            <a:fillRect/>
          </a:stretch>
        </p:blipFill>
        <p:spPr>
          <a:xfrm>
            <a:off x="3324825" y="3044625"/>
            <a:ext cx="2421107" cy="1853725"/>
          </a:xfrm>
          <a:prstGeom prst="rect">
            <a:avLst/>
          </a:prstGeom>
          <a:noFill/>
          <a:ln>
            <a:noFill/>
          </a:ln>
        </p:spPr>
      </p:pic>
      <p:pic>
        <p:nvPicPr>
          <p:cNvPr id="253" name="Google Shape;253;p33"/>
          <p:cNvPicPr preferRelativeResize="0"/>
          <p:nvPr/>
        </p:nvPicPr>
        <p:blipFill>
          <a:blip r:embed="rId8">
            <a:alphaModFix/>
          </a:blip>
          <a:stretch>
            <a:fillRect/>
          </a:stretch>
        </p:blipFill>
        <p:spPr>
          <a:xfrm>
            <a:off x="6389262" y="3034972"/>
            <a:ext cx="2443050" cy="1834428"/>
          </a:xfrm>
          <a:prstGeom prst="rect">
            <a:avLst/>
          </a:prstGeom>
          <a:noFill/>
          <a:ln>
            <a:noFill/>
          </a:ln>
        </p:spPr>
      </p:pic>
      <p:sp>
        <p:nvSpPr>
          <p:cNvPr id="254" name="Google Shape;254;p33"/>
          <p:cNvSpPr txBox="1"/>
          <p:nvPr/>
        </p:nvSpPr>
        <p:spPr>
          <a:xfrm>
            <a:off x="424500" y="2675325"/>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0.423</a:t>
            </a:r>
            <a:endParaRPr sz="1200">
              <a:latin typeface="Source Sans Pro"/>
              <a:ea typeface="Source Sans Pro"/>
              <a:cs typeface="Source Sans Pro"/>
              <a:sym typeface="Source Sans Pro"/>
            </a:endParaRPr>
          </a:p>
        </p:txBody>
      </p:sp>
      <p:sp>
        <p:nvSpPr>
          <p:cNvPr id="255" name="Google Shape;255;p33"/>
          <p:cNvSpPr txBox="1"/>
          <p:nvPr/>
        </p:nvSpPr>
        <p:spPr>
          <a:xfrm>
            <a:off x="311700" y="4703750"/>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-0.339</a:t>
            </a:r>
            <a:endParaRPr sz="1200">
              <a:latin typeface="Source Sans Pro"/>
              <a:ea typeface="Source Sans Pro"/>
              <a:cs typeface="Source Sans Pro"/>
              <a:sym typeface="Source Sans Pro"/>
            </a:endParaRPr>
          </a:p>
        </p:txBody>
      </p:sp>
      <p:sp>
        <p:nvSpPr>
          <p:cNvPr id="256" name="Google Shape;256;p33"/>
          <p:cNvSpPr txBox="1"/>
          <p:nvPr/>
        </p:nvSpPr>
        <p:spPr>
          <a:xfrm>
            <a:off x="3301250" y="4703750"/>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-0.497</a:t>
            </a:r>
            <a:endParaRPr sz="1200">
              <a:latin typeface="Source Sans Pro"/>
              <a:ea typeface="Source Sans Pro"/>
              <a:cs typeface="Source Sans Pro"/>
              <a:sym typeface="Source Sans Pro"/>
            </a:endParaRPr>
          </a:p>
        </p:txBody>
      </p:sp>
      <p:sp>
        <p:nvSpPr>
          <p:cNvPr id="257" name="Google Shape;257;p33"/>
          <p:cNvSpPr txBox="1"/>
          <p:nvPr/>
        </p:nvSpPr>
        <p:spPr>
          <a:xfrm>
            <a:off x="3301250" y="2675325"/>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-0.011</a:t>
            </a:r>
            <a:endParaRPr sz="1200">
              <a:latin typeface="Source Sans Pro"/>
              <a:ea typeface="Source Sans Pro"/>
              <a:cs typeface="Source Sans Pro"/>
              <a:sym typeface="Source Sans Pro"/>
            </a:endParaRPr>
          </a:p>
        </p:txBody>
      </p:sp>
      <p:sp>
        <p:nvSpPr>
          <p:cNvPr id="258" name="Google Shape;258;p33"/>
          <p:cNvSpPr txBox="1"/>
          <p:nvPr/>
        </p:nvSpPr>
        <p:spPr>
          <a:xfrm>
            <a:off x="6265100" y="2665675"/>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-0.399</a:t>
            </a:r>
            <a:endParaRPr sz="1200">
              <a:latin typeface="Source Sans Pro"/>
              <a:ea typeface="Source Sans Pro"/>
              <a:cs typeface="Source Sans Pro"/>
              <a:sym typeface="Source Sans Pro"/>
            </a:endParaRPr>
          </a:p>
        </p:txBody>
      </p:sp>
      <p:sp>
        <p:nvSpPr>
          <p:cNvPr id="259" name="Google Shape;259;p33"/>
          <p:cNvSpPr txBox="1"/>
          <p:nvPr/>
        </p:nvSpPr>
        <p:spPr>
          <a:xfrm>
            <a:off x="6389250" y="4703750"/>
            <a:ext cx="151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 -0.519</a:t>
            </a:r>
            <a:endParaRPr sz="1200">
              <a:latin typeface="Source Sans Pro"/>
              <a:ea typeface="Source Sans Pro"/>
              <a:cs typeface="Source Sans Pro"/>
              <a:sym typeface="Source Sans Pro"/>
            </a:endParaRPr>
          </a:p>
        </p:txBody>
      </p:sp>
      <p:sp>
        <p:nvSpPr>
          <p:cNvPr id="260" name="Google Shape;260;p33"/>
          <p:cNvSpPr/>
          <p:nvPr/>
        </p:nvSpPr>
        <p:spPr>
          <a:xfrm>
            <a:off x="2207775" y="1044200"/>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Third </a:t>
            </a:r>
            <a:r>
              <a:rPr lang="en"/>
              <a:t>Tier Songs - Track Attribute Means</a:t>
            </a:r>
            <a:endParaRPr/>
          </a:p>
        </p:txBody>
      </p:sp>
      <p:sp>
        <p:nvSpPr>
          <p:cNvPr id="266" name="Google Shape;26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4"/>
          <p:cNvPicPr preferRelativeResize="0"/>
          <p:nvPr/>
        </p:nvPicPr>
        <p:blipFill>
          <a:blip r:embed="rId3">
            <a:alphaModFix/>
          </a:blip>
          <a:stretch>
            <a:fillRect/>
          </a:stretch>
        </p:blipFill>
        <p:spPr>
          <a:xfrm>
            <a:off x="0" y="917525"/>
            <a:ext cx="9144003" cy="330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Bottom Tier Songs</a:t>
            </a:r>
            <a:endParaRPr/>
          </a:p>
        </p:txBody>
      </p:sp>
      <p:sp>
        <p:nvSpPr>
          <p:cNvPr id="273" name="Google Shape;273;p35"/>
          <p:cNvSpPr txBox="1"/>
          <p:nvPr>
            <p:ph idx="1" type="body"/>
          </p:nvPr>
        </p:nvSpPr>
        <p:spPr>
          <a:xfrm>
            <a:off x="311700" y="1131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35"/>
          <p:cNvPicPr preferRelativeResize="0"/>
          <p:nvPr/>
        </p:nvPicPr>
        <p:blipFill>
          <a:blip r:embed="rId3">
            <a:alphaModFix/>
          </a:blip>
          <a:stretch>
            <a:fillRect/>
          </a:stretch>
        </p:blipFill>
        <p:spPr>
          <a:xfrm>
            <a:off x="233475" y="1019025"/>
            <a:ext cx="8598825" cy="3216147"/>
          </a:xfrm>
          <a:prstGeom prst="rect">
            <a:avLst/>
          </a:prstGeom>
          <a:noFill/>
          <a:ln>
            <a:noFill/>
          </a:ln>
        </p:spPr>
      </p:pic>
      <p:sp>
        <p:nvSpPr>
          <p:cNvPr id="275" name="Google Shape;275;p35"/>
          <p:cNvSpPr/>
          <p:nvPr/>
        </p:nvSpPr>
        <p:spPr>
          <a:xfrm>
            <a:off x="7669250" y="1768750"/>
            <a:ext cx="629700" cy="246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79" name="Shape 279"/>
        <p:cNvGrpSpPr/>
        <p:nvPr/>
      </p:nvGrpSpPr>
      <p:grpSpPr>
        <a:xfrm>
          <a:off x="0" y="0"/>
          <a:ext cx="0" cy="0"/>
          <a:chOff x="0" y="0"/>
          <a:chExt cx="0" cy="0"/>
        </a:xfrm>
      </p:grpSpPr>
      <p:sp>
        <p:nvSpPr>
          <p:cNvPr id="280" name="Google Shape;280;p36"/>
          <p:cNvSpPr txBox="1"/>
          <p:nvPr>
            <p:ph type="title"/>
          </p:nvPr>
        </p:nvSpPr>
        <p:spPr>
          <a:xfrm>
            <a:off x="311700" y="3389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Bottom</a:t>
            </a:r>
            <a:r>
              <a:rPr lang="en"/>
              <a:t> Tier Analysis</a:t>
            </a:r>
            <a:endParaRPr/>
          </a:p>
        </p:txBody>
      </p:sp>
      <p:sp>
        <p:nvSpPr>
          <p:cNvPr id="281" name="Google Shape;281;p36"/>
          <p:cNvSpPr txBox="1"/>
          <p:nvPr/>
        </p:nvSpPr>
        <p:spPr>
          <a:xfrm>
            <a:off x="353089" y="2557864"/>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-0.467</a:t>
            </a:r>
            <a:endParaRPr sz="1100">
              <a:latin typeface="Source Sans Pro"/>
              <a:ea typeface="Source Sans Pro"/>
              <a:cs typeface="Source Sans Pro"/>
              <a:sym typeface="Source Sans Pro"/>
            </a:endParaRPr>
          </a:p>
        </p:txBody>
      </p:sp>
      <p:sp>
        <p:nvSpPr>
          <p:cNvPr id="282" name="Google Shape;282;p36"/>
          <p:cNvSpPr txBox="1"/>
          <p:nvPr/>
        </p:nvSpPr>
        <p:spPr>
          <a:xfrm>
            <a:off x="317867" y="4610599"/>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-0.145</a:t>
            </a:r>
            <a:endParaRPr sz="1100">
              <a:latin typeface="Source Sans Pro"/>
              <a:ea typeface="Source Sans Pro"/>
              <a:cs typeface="Source Sans Pro"/>
              <a:sym typeface="Source Sans Pro"/>
            </a:endParaRPr>
          </a:p>
        </p:txBody>
      </p:sp>
      <p:sp>
        <p:nvSpPr>
          <p:cNvPr id="283" name="Google Shape;283;p36"/>
          <p:cNvSpPr txBox="1"/>
          <p:nvPr/>
        </p:nvSpPr>
        <p:spPr>
          <a:xfrm>
            <a:off x="3228965" y="459826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-0.549</a:t>
            </a:r>
            <a:endParaRPr sz="1100">
              <a:latin typeface="Source Sans Pro"/>
              <a:ea typeface="Source Sans Pro"/>
              <a:cs typeface="Source Sans Pro"/>
              <a:sym typeface="Source Sans Pro"/>
            </a:endParaRPr>
          </a:p>
        </p:txBody>
      </p:sp>
      <p:sp>
        <p:nvSpPr>
          <p:cNvPr id="284" name="Google Shape;284;p36"/>
          <p:cNvSpPr txBox="1"/>
          <p:nvPr/>
        </p:nvSpPr>
        <p:spPr>
          <a:xfrm>
            <a:off x="3179627" y="2547723"/>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-0.231</a:t>
            </a:r>
            <a:endParaRPr sz="1100">
              <a:latin typeface="Source Sans Pro"/>
              <a:ea typeface="Source Sans Pro"/>
              <a:cs typeface="Source Sans Pro"/>
              <a:sym typeface="Source Sans Pro"/>
            </a:endParaRPr>
          </a:p>
        </p:txBody>
      </p:sp>
      <p:sp>
        <p:nvSpPr>
          <p:cNvPr id="285" name="Google Shape;285;p36"/>
          <p:cNvSpPr txBox="1"/>
          <p:nvPr/>
        </p:nvSpPr>
        <p:spPr>
          <a:xfrm>
            <a:off x="6089661" y="2541555"/>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0.085</a:t>
            </a:r>
            <a:endParaRPr sz="1100">
              <a:latin typeface="Source Sans Pro"/>
              <a:ea typeface="Source Sans Pro"/>
              <a:cs typeface="Source Sans Pro"/>
              <a:sym typeface="Source Sans Pro"/>
            </a:endParaRPr>
          </a:p>
        </p:txBody>
      </p:sp>
      <p:sp>
        <p:nvSpPr>
          <p:cNvPr id="286" name="Google Shape;286;p36"/>
          <p:cNvSpPr txBox="1"/>
          <p:nvPr/>
        </p:nvSpPr>
        <p:spPr>
          <a:xfrm>
            <a:off x="5990829" y="4598276"/>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r-value = 0.094</a:t>
            </a:r>
            <a:endParaRPr sz="1100">
              <a:latin typeface="Source Sans Pro"/>
              <a:ea typeface="Source Sans Pro"/>
              <a:cs typeface="Source Sans Pro"/>
              <a:sym typeface="Source Sans Pro"/>
            </a:endParaRPr>
          </a:p>
        </p:txBody>
      </p:sp>
      <p:sp>
        <p:nvSpPr>
          <p:cNvPr id="287" name="Google Shape;287;p36"/>
          <p:cNvSpPr/>
          <p:nvPr/>
        </p:nvSpPr>
        <p:spPr>
          <a:xfrm>
            <a:off x="5223250" y="2985625"/>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6"/>
          <p:cNvPicPr preferRelativeResize="0"/>
          <p:nvPr/>
        </p:nvPicPr>
        <p:blipFill>
          <a:blip r:embed="rId3">
            <a:alphaModFix/>
          </a:blip>
          <a:stretch>
            <a:fillRect/>
          </a:stretch>
        </p:blipFill>
        <p:spPr>
          <a:xfrm>
            <a:off x="412925" y="877280"/>
            <a:ext cx="2352999" cy="1805495"/>
          </a:xfrm>
          <a:prstGeom prst="rect">
            <a:avLst/>
          </a:prstGeom>
          <a:noFill/>
          <a:ln>
            <a:noFill/>
          </a:ln>
        </p:spPr>
      </p:pic>
      <p:pic>
        <p:nvPicPr>
          <p:cNvPr id="289" name="Google Shape;289;p36"/>
          <p:cNvPicPr preferRelativeResize="0"/>
          <p:nvPr/>
        </p:nvPicPr>
        <p:blipFill>
          <a:blip r:embed="rId4">
            <a:alphaModFix/>
          </a:blip>
          <a:stretch>
            <a:fillRect/>
          </a:stretch>
        </p:blipFill>
        <p:spPr>
          <a:xfrm>
            <a:off x="412925" y="2957325"/>
            <a:ext cx="2307781" cy="1770800"/>
          </a:xfrm>
          <a:prstGeom prst="rect">
            <a:avLst/>
          </a:prstGeom>
          <a:noFill/>
          <a:ln>
            <a:noFill/>
          </a:ln>
        </p:spPr>
      </p:pic>
      <p:pic>
        <p:nvPicPr>
          <p:cNvPr id="290" name="Google Shape;290;p36"/>
          <p:cNvPicPr preferRelativeResize="0"/>
          <p:nvPr/>
        </p:nvPicPr>
        <p:blipFill>
          <a:blip r:embed="rId5">
            <a:alphaModFix/>
          </a:blip>
          <a:stretch>
            <a:fillRect/>
          </a:stretch>
        </p:blipFill>
        <p:spPr>
          <a:xfrm>
            <a:off x="3330988" y="803075"/>
            <a:ext cx="2399875" cy="1841464"/>
          </a:xfrm>
          <a:prstGeom prst="rect">
            <a:avLst/>
          </a:prstGeom>
          <a:noFill/>
          <a:ln>
            <a:noFill/>
          </a:ln>
        </p:spPr>
      </p:pic>
      <p:pic>
        <p:nvPicPr>
          <p:cNvPr id="291" name="Google Shape;291;p36"/>
          <p:cNvPicPr preferRelativeResize="0"/>
          <p:nvPr/>
        </p:nvPicPr>
        <p:blipFill>
          <a:blip r:embed="rId6">
            <a:alphaModFix/>
          </a:blip>
          <a:stretch>
            <a:fillRect/>
          </a:stretch>
        </p:blipFill>
        <p:spPr>
          <a:xfrm>
            <a:off x="3284826" y="2876725"/>
            <a:ext cx="2412825" cy="1851399"/>
          </a:xfrm>
          <a:prstGeom prst="rect">
            <a:avLst/>
          </a:prstGeom>
          <a:noFill/>
          <a:ln>
            <a:noFill/>
          </a:ln>
        </p:spPr>
      </p:pic>
      <p:sp>
        <p:nvSpPr>
          <p:cNvPr id="292" name="Google Shape;292;p36"/>
          <p:cNvSpPr/>
          <p:nvPr/>
        </p:nvSpPr>
        <p:spPr>
          <a:xfrm>
            <a:off x="5276600" y="2957325"/>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6"/>
          <p:cNvPicPr preferRelativeResize="0"/>
          <p:nvPr/>
        </p:nvPicPr>
        <p:blipFill>
          <a:blip r:embed="rId7">
            <a:alphaModFix/>
          </a:blip>
          <a:stretch>
            <a:fillRect/>
          </a:stretch>
        </p:blipFill>
        <p:spPr>
          <a:xfrm>
            <a:off x="6089650" y="757688"/>
            <a:ext cx="2399849" cy="1841437"/>
          </a:xfrm>
          <a:prstGeom prst="rect">
            <a:avLst/>
          </a:prstGeom>
          <a:noFill/>
          <a:ln>
            <a:noFill/>
          </a:ln>
        </p:spPr>
      </p:pic>
      <p:pic>
        <p:nvPicPr>
          <p:cNvPr id="294" name="Google Shape;294;p36"/>
          <p:cNvPicPr preferRelativeResize="0"/>
          <p:nvPr/>
        </p:nvPicPr>
        <p:blipFill>
          <a:blip r:embed="rId8">
            <a:alphaModFix/>
          </a:blip>
          <a:stretch>
            <a:fillRect/>
          </a:stretch>
        </p:blipFill>
        <p:spPr>
          <a:xfrm>
            <a:off x="6006151" y="2876725"/>
            <a:ext cx="2412825" cy="18513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Bottom </a:t>
            </a:r>
            <a:r>
              <a:rPr lang="en"/>
              <a:t>Tier Songs - Track Attribute Means</a:t>
            </a:r>
            <a:endParaRPr/>
          </a:p>
        </p:txBody>
      </p:sp>
      <p:sp>
        <p:nvSpPr>
          <p:cNvPr id="300" name="Google Shape;30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37"/>
          <p:cNvPicPr preferRelativeResize="0"/>
          <p:nvPr/>
        </p:nvPicPr>
        <p:blipFill>
          <a:blip r:embed="rId3">
            <a:alphaModFix/>
          </a:blip>
          <a:stretch>
            <a:fillRect/>
          </a:stretch>
        </p:blipFill>
        <p:spPr>
          <a:xfrm>
            <a:off x="243000" y="1277450"/>
            <a:ext cx="8589302" cy="2763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2206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Plots for the Entire Dataset</a:t>
            </a:r>
            <a:endParaRPr/>
          </a:p>
        </p:txBody>
      </p:sp>
      <p:sp>
        <p:nvSpPr>
          <p:cNvPr id="307" name="Google Shape;307;p38"/>
          <p:cNvSpPr txBox="1"/>
          <p:nvPr>
            <p:ph idx="1" type="body"/>
          </p:nvPr>
        </p:nvSpPr>
        <p:spPr>
          <a:xfrm>
            <a:off x="311700" y="879375"/>
            <a:ext cx="8520600" cy="408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38"/>
          <p:cNvPicPr preferRelativeResize="0"/>
          <p:nvPr/>
        </p:nvPicPr>
        <p:blipFill>
          <a:blip r:embed="rId3">
            <a:alphaModFix/>
          </a:blip>
          <a:stretch>
            <a:fillRect/>
          </a:stretch>
        </p:blipFill>
        <p:spPr>
          <a:xfrm>
            <a:off x="361250" y="892675"/>
            <a:ext cx="2390924" cy="1834650"/>
          </a:xfrm>
          <a:prstGeom prst="rect">
            <a:avLst/>
          </a:prstGeom>
          <a:noFill/>
          <a:ln>
            <a:noFill/>
          </a:ln>
        </p:spPr>
      </p:pic>
      <p:pic>
        <p:nvPicPr>
          <p:cNvPr id="309" name="Google Shape;309;p38"/>
          <p:cNvPicPr preferRelativeResize="0"/>
          <p:nvPr/>
        </p:nvPicPr>
        <p:blipFill>
          <a:blip r:embed="rId4">
            <a:alphaModFix/>
          </a:blip>
          <a:stretch>
            <a:fillRect/>
          </a:stretch>
        </p:blipFill>
        <p:spPr>
          <a:xfrm>
            <a:off x="311700" y="3026525"/>
            <a:ext cx="2279100" cy="1748806"/>
          </a:xfrm>
          <a:prstGeom prst="rect">
            <a:avLst/>
          </a:prstGeom>
          <a:noFill/>
          <a:ln>
            <a:noFill/>
          </a:ln>
        </p:spPr>
      </p:pic>
      <p:pic>
        <p:nvPicPr>
          <p:cNvPr id="310" name="Google Shape;310;p38"/>
          <p:cNvPicPr preferRelativeResize="0"/>
          <p:nvPr/>
        </p:nvPicPr>
        <p:blipFill>
          <a:blip r:embed="rId5">
            <a:alphaModFix/>
          </a:blip>
          <a:stretch>
            <a:fillRect/>
          </a:stretch>
        </p:blipFill>
        <p:spPr>
          <a:xfrm>
            <a:off x="3432438" y="935600"/>
            <a:ext cx="2279100" cy="1748800"/>
          </a:xfrm>
          <a:prstGeom prst="rect">
            <a:avLst/>
          </a:prstGeom>
          <a:noFill/>
          <a:ln>
            <a:noFill/>
          </a:ln>
        </p:spPr>
      </p:pic>
      <p:pic>
        <p:nvPicPr>
          <p:cNvPr id="311" name="Google Shape;311;p38"/>
          <p:cNvPicPr preferRelativeResize="0"/>
          <p:nvPr/>
        </p:nvPicPr>
        <p:blipFill>
          <a:blip r:embed="rId6">
            <a:alphaModFix/>
          </a:blip>
          <a:stretch>
            <a:fillRect/>
          </a:stretch>
        </p:blipFill>
        <p:spPr>
          <a:xfrm>
            <a:off x="6639874" y="955350"/>
            <a:ext cx="2227618" cy="1709300"/>
          </a:xfrm>
          <a:prstGeom prst="rect">
            <a:avLst/>
          </a:prstGeom>
          <a:noFill/>
          <a:ln>
            <a:noFill/>
          </a:ln>
        </p:spPr>
      </p:pic>
      <p:pic>
        <p:nvPicPr>
          <p:cNvPr id="312" name="Google Shape;312;p38"/>
          <p:cNvPicPr preferRelativeResize="0"/>
          <p:nvPr/>
        </p:nvPicPr>
        <p:blipFill>
          <a:blip r:embed="rId7">
            <a:alphaModFix/>
          </a:blip>
          <a:stretch>
            <a:fillRect/>
          </a:stretch>
        </p:blipFill>
        <p:spPr>
          <a:xfrm>
            <a:off x="6692126" y="3049549"/>
            <a:ext cx="2175383" cy="1663250"/>
          </a:xfrm>
          <a:prstGeom prst="rect">
            <a:avLst/>
          </a:prstGeom>
          <a:noFill/>
          <a:ln>
            <a:noFill/>
          </a:ln>
        </p:spPr>
      </p:pic>
      <p:sp>
        <p:nvSpPr>
          <p:cNvPr id="313" name="Google Shape;313;p38"/>
          <p:cNvSpPr txBox="1"/>
          <p:nvPr/>
        </p:nvSpPr>
        <p:spPr>
          <a:xfrm>
            <a:off x="466950" y="2664650"/>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-0.194</a:t>
            </a:r>
            <a:endParaRPr sz="1200">
              <a:latin typeface="Source Sans Pro"/>
              <a:ea typeface="Source Sans Pro"/>
              <a:cs typeface="Source Sans Pro"/>
              <a:sym typeface="Source Sans Pro"/>
            </a:endParaRPr>
          </a:p>
        </p:txBody>
      </p:sp>
      <p:sp>
        <p:nvSpPr>
          <p:cNvPr id="314" name="Google Shape;314;p38"/>
          <p:cNvSpPr txBox="1"/>
          <p:nvPr/>
        </p:nvSpPr>
        <p:spPr>
          <a:xfrm>
            <a:off x="361250" y="4678350"/>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-0.026</a:t>
            </a:r>
            <a:endParaRPr sz="1200">
              <a:latin typeface="Source Sans Pro"/>
              <a:ea typeface="Source Sans Pro"/>
              <a:cs typeface="Source Sans Pro"/>
              <a:sym typeface="Source Sans Pro"/>
            </a:endParaRPr>
          </a:p>
        </p:txBody>
      </p:sp>
      <p:sp>
        <p:nvSpPr>
          <p:cNvPr id="315" name="Google Shape;315;p38"/>
          <p:cNvSpPr txBox="1"/>
          <p:nvPr/>
        </p:nvSpPr>
        <p:spPr>
          <a:xfrm>
            <a:off x="3432450" y="4678350"/>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-0.141</a:t>
            </a:r>
            <a:endParaRPr sz="1200">
              <a:latin typeface="Source Sans Pro"/>
              <a:ea typeface="Source Sans Pro"/>
              <a:cs typeface="Source Sans Pro"/>
              <a:sym typeface="Source Sans Pro"/>
            </a:endParaRPr>
          </a:p>
        </p:txBody>
      </p:sp>
      <p:sp>
        <p:nvSpPr>
          <p:cNvPr id="316" name="Google Shape;316;p38"/>
          <p:cNvSpPr txBox="1"/>
          <p:nvPr/>
        </p:nvSpPr>
        <p:spPr>
          <a:xfrm>
            <a:off x="6798250" y="4597275"/>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-0.113</a:t>
            </a:r>
            <a:endParaRPr sz="1200">
              <a:latin typeface="Source Sans Pro"/>
              <a:ea typeface="Source Sans Pro"/>
              <a:cs typeface="Source Sans Pro"/>
              <a:sym typeface="Source Sans Pro"/>
            </a:endParaRPr>
          </a:p>
        </p:txBody>
      </p:sp>
      <p:sp>
        <p:nvSpPr>
          <p:cNvPr id="317" name="Google Shape;317;p38"/>
          <p:cNvSpPr txBox="1"/>
          <p:nvPr/>
        </p:nvSpPr>
        <p:spPr>
          <a:xfrm>
            <a:off x="3629613" y="2664650"/>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-0.165</a:t>
            </a:r>
            <a:endParaRPr sz="1200">
              <a:latin typeface="Source Sans Pro"/>
              <a:ea typeface="Source Sans Pro"/>
              <a:cs typeface="Source Sans Pro"/>
              <a:sym typeface="Source Sans Pro"/>
            </a:endParaRPr>
          </a:p>
        </p:txBody>
      </p:sp>
      <p:sp>
        <p:nvSpPr>
          <p:cNvPr id="318" name="Google Shape;318;p38"/>
          <p:cNvSpPr txBox="1"/>
          <p:nvPr/>
        </p:nvSpPr>
        <p:spPr>
          <a:xfrm>
            <a:off x="6761550" y="2664650"/>
            <a:ext cx="12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r-value: 0.451</a:t>
            </a:r>
            <a:endParaRPr sz="1200">
              <a:latin typeface="Source Sans Pro"/>
              <a:ea typeface="Source Sans Pro"/>
              <a:cs typeface="Source Sans Pro"/>
              <a:sym typeface="Source Sans Pro"/>
            </a:endParaRPr>
          </a:p>
        </p:txBody>
      </p:sp>
      <p:sp>
        <p:nvSpPr>
          <p:cNvPr id="319" name="Google Shape;319;p38"/>
          <p:cNvSpPr/>
          <p:nvPr/>
        </p:nvSpPr>
        <p:spPr>
          <a:xfrm>
            <a:off x="8464500" y="1478675"/>
            <a:ext cx="367800" cy="35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8"/>
          <p:cNvPicPr preferRelativeResize="0"/>
          <p:nvPr/>
        </p:nvPicPr>
        <p:blipFill>
          <a:blip r:embed="rId8">
            <a:alphaModFix/>
          </a:blip>
          <a:stretch>
            <a:fillRect/>
          </a:stretch>
        </p:blipFill>
        <p:spPr>
          <a:xfrm>
            <a:off x="3432450" y="3026525"/>
            <a:ext cx="2227625" cy="17093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Song Attribute Mean Dataframe - By Tier</a:t>
            </a:r>
            <a:endParaRPr/>
          </a:p>
        </p:txBody>
      </p:sp>
      <p:sp>
        <p:nvSpPr>
          <p:cNvPr id="326" name="Google Shape;3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39"/>
          <p:cNvPicPr preferRelativeResize="0"/>
          <p:nvPr/>
        </p:nvPicPr>
        <p:blipFill>
          <a:blip r:embed="rId3">
            <a:alphaModFix/>
          </a:blip>
          <a:stretch>
            <a:fillRect/>
          </a:stretch>
        </p:blipFill>
        <p:spPr>
          <a:xfrm>
            <a:off x="0" y="1055034"/>
            <a:ext cx="9144003" cy="35138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Comparisons</a:t>
            </a:r>
            <a:endParaRPr/>
          </a:p>
        </p:txBody>
      </p:sp>
      <p:sp>
        <p:nvSpPr>
          <p:cNvPr id="333" name="Google Shape;33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Found the mean values of the various audio features for each tier and placed into a dataframe.</a:t>
            </a:r>
            <a:endParaRPr/>
          </a:p>
        </p:txBody>
      </p:sp>
      <p:pic>
        <p:nvPicPr>
          <p:cNvPr id="334" name="Google Shape;334;p40"/>
          <p:cNvPicPr preferRelativeResize="0"/>
          <p:nvPr/>
        </p:nvPicPr>
        <p:blipFill>
          <a:blip r:embed="rId3">
            <a:alphaModFix/>
          </a:blip>
          <a:stretch>
            <a:fillRect/>
          </a:stretch>
        </p:blipFill>
        <p:spPr>
          <a:xfrm>
            <a:off x="1038025" y="2130875"/>
            <a:ext cx="7067951" cy="240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38" name="Shape 338"/>
        <p:cNvGrpSpPr/>
        <p:nvPr/>
      </p:nvGrpSpPr>
      <p:grpSpPr>
        <a:xfrm>
          <a:off x="0" y="0"/>
          <a:ext cx="0" cy="0"/>
          <a:chOff x="0" y="0"/>
          <a:chExt cx="0" cy="0"/>
        </a:xfrm>
      </p:grpSpPr>
      <p:sp>
        <p:nvSpPr>
          <p:cNvPr id="339" name="Google Shape;339;p41"/>
          <p:cNvSpPr txBox="1"/>
          <p:nvPr>
            <p:ph type="title"/>
          </p:nvPr>
        </p:nvSpPr>
        <p:spPr>
          <a:xfrm>
            <a:off x="304363" y="378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Analysis</a:t>
            </a:r>
            <a:endParaRPr/>
          </a:p>
        </p:txBody>
      </p:sp>
      <p:sp>
        <p:nvSpPr>
          <p:cNvPr id="340" name="Google Shape;34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41"/>
          <p:cNvPicPr preferRelativeResize="0"/>
          <p:nvPr/>
        </p:nvPicPr>
        <p:blipFill>
          <a:blip r:embed="rId3">
            <a:alphaModFix/>
          </a:blip>
          <a:stretch>
            <a:fillRect/>
          </a:stretch>
        </p:blipFill>
        <p:spPr>
          <a:xfrm>
            <a:off x="413350" y="3037726"/>
            <a:ext cx="2575675" cy="2062343"/>
          </a:xfrm>
          <a:prstGeom prst="rect">
            <a:avLst/>
          </a:prstGeom>
          <a:noFill/>
          <a:ln>
            <a:noFill/>
          </a:ln>
        </p:spPr>
      </p:pic>
      <p:pic>
        <p:nvPicPr>
          <p:cNvPr id="342" name="Google Shape;342;p41"/>
          <p:cNvPicPr preferRelativeResize="0"/>
          <p:nvPr/>
        </p:nvPicPr>
        <p:blipFill>
          <a:blip r:embed="rId4">
            <a:alphaModFix/>
          </a:blip>
          <a:stretch>
            <a:fillRect/>
          </a:stretch>
        </p:blipFill>
        <p:spPr>
          <a:xfrm>
            <a:off x="3276825" y="991874"/>
            <a:ext cx="2575675" cy="2056000"/>
          </a:xfrm>
          <a:prstGeom prst="rect">
            <a:avLst/>
          </a:prstGeom>
          <a:noFill/>
          <a:ln>
            <a:noFill/>
          </a:ln>
        </p:spPr>
      </p:pic>
      <p:pic>
        <p:nvPicPr>
          <p:cNvPr id="343" name="Google Shape;343;p41"/>
          <p:cNvPicPr preferRelativeResize="0"/>
          <p:nvPr/>
        </p:nvPicPr>
        <p:blipFill>
          <a:blip r:embed="rId5">
            <a:alphaModFix/>
          </a:blip>
          <a:stretch>
            <a:fillRect/>
          </a:stretch>
        </p:blipFill>
        <p:spPr>
          <a:xfrm>
            <a:off x="6128138" y="1038526"/>
            <a:ext cx="2457699" cy="1962689"/>
          </a:xfrm>
          <a:prstGeom prst="rect">
            <a:avLst/>
          </a:prstGeom>
          <a:noFill/>
          <a:ln>
            <a:noFill/>
          </a:ln>
        </p:spPr>
      </p:pic>
      <p:pic>
        <p:nvPicPr>
          <p:cNvPr id="344" name="Google Shape;344;p41"/>
          <p:cNvPicPr preferRelativeResize="0"/>
          <p:nvPr/>
        </p:nvPicPr>
        <p:blipFill>
          <a:blip r:embed="rId6">
            <a:alphaModFix/>
          </a:blip>
          <a:stretch>
            <a:fillRect/>
          </a:stretch>
        </p:blipFill>
        <p:spPr>
          <a:xfrm>
            <a:off x="6123250" y="3087550"/>
            <a:ext cx="2467466" cy="1962700"/>
          </a:xfrm>
          <a:prstGeom prst="rect">
            <a:avLst/>
          </a:prstGeom>
          <a:noFill/>
          <a:ln>
            <a:noFill/>
          </a:ln>
        </p:spPr>
      </p:pic>
      <p:pic>
        <p:nvPicPr>
          <p:cNvPr id="345" name="Google Shape;345;p41"/>
          <p:cNvPicPr preferRelativeResize="0"/>
          <p:nvPr/>
        </p:nvPicPr>
        <p:blipFill>
          <a:blip r:embed="rId7">
            <a:alphaModFix/>
          </a:blip>
          <a:stretch>
            <a:fillRect/>
          </a:stretch>
        </p:blipFill>
        <p:spPr>
          <a:xfrm>
            <a:off x="413350" y="1010625"/>
            <a:ext cx="2530926" cy="2018508"/>
          </a:xfrm>
          <a:prstGeom prst="rect">
            <a:avLst/>
          </a:prstGeom>
          <a:noFill/>
          <a:ln>
            <a:noFill/>
          </a:ln>
        </p:spPr>
      </p:pic>
      <p:pic>
        <p:nvPicPr>
          <p:cNvPr id="346" name="Google Shape;346;p41"/>
          <p:cNvPicPr preferRelativeResize="0"/>
          <p:nvPr/>
        </p:nvPicPr>
        <p:blipFill>
          <a:blip r:embed="rId8">
            <a:alphaModFix/>
          </a:blip>
          <a:stretch>
            <a:fillRect/>
          </a:stretch>
        </p:blipFill>
        <p:spPr>
          <a:xfrm>
            <a:off x="3358175" y="3107650"/>
            <a:ext cx="2457700" cy="19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Spotify API and Spotipy</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3217"/>
              <a:t>Spotify’s </a:t>
            </a:r>
            <a:r>
              <a:rPr lang="en" sz="3217" u="sng">
                <a:solidFill>
                  <a:schemeClr val="hlink"/>
                </a:solidFill>
                <a:hlinkClick r:id="rId3"/>
              </a:rPr>
              <a:t>web API</a:t>
            </a:r>
            <a:r>
              <a:rPr lang="en" sz="3217"/>
              <a:t> allows us to return JSON data about artists, their albums and </a:t>
            </a:r>
            <a:r>
              <a:rPr lang="en" sz="3217"/>
              <a:t>tracks directly from Spotify’s catalog. </a:t>
            </a:r>
            <a:endParaRPr sz="3023"/>
          </a:p>
          <a:p>
            <a:pPr indent="0" lvl="0" marL="0" rtl="0" algn="l">
              <a:spcBef>
                <a:spcPts val="1200"/>
              </a:spcBef>
              <a:spcAft>
                <a:spcPts val="0"/>
              </a:spcAft>
              <a:buNone/>
            </a:pPr>
            <a:r>
              <a:rPr lang="en" sz="3023" u="sng">
                <a:solidFill>
                  <a:schemeClr val="hlink"/>
                </a:solidFill>
                <a:hlinkClick r:id="rId4"/>
              </a:rPr>
              <a:t>SpotiPy</a:t>
            </a:r>
            <a:r>
              <a:rPr lang="en" sz="3023"/>
              <a:t> is a Python library used in this project to make accessing the Spotify Web API more streamlined. </a:t>
            </a:r>
            <a:endParaRPr sz="3023"/>
          </a:p>
          <a:p>
            <a:pPr indent="-313177" lvl="0" marL="457200" rtl="0" algn="l">
              <a:lnSpc>
                <a:spcPct val="200000"/>
              </a:lnSpc>
              <a:spcBef>
                <a:spcPts val="1200"/>
              </a:spcBef>
              <a:spcAft>
                <a:spcPts val="0"/>
              </a:spcAft>
              <a:buSzPct val="100000"/>
              <a:buChar char="●"/>
            </a:pPr>
            <a:r>
              <a:rPr i="1" lang="en" sz="2804"/>
              <a:t>pip install spotipy </a:t>
            </a:r>
            <a:r>
              <a:rPr lang="en" sz="2804"/>
              <a:t>→ set up project with Spotify API → get personal ID &amp; secret key</a:t>
            </a:r>
            <a:endParaRPr sz="2804"/>
          </a:p>
          <a:p>
            <a:pPr indent="-313177" lvl="0" marL="457200" rtl="0" algn="l">
              <a:lnSpc>
                <a:spcPct val="200000"/>
              </a:lnSpc>
              <a:spcBef>
                <a:spcPts val="0"/>
              </a:spcBef>
              <a:spcAft>
                <a:spcPts val="0"/>
              </a:spcAft>
              <a:buSzPct val="100000"/>
              <a:buChar char="●"/>
            </a:pPr>
            <a:r>
              <a:rPr lang="en" sz="2804"/>
              <a:t>Allows for one time set up to access Spotify API using following code.</a:t>
            </a:r>
            <a:endParaRPr sz="2804"/>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3" name="Google Shape;73;p15"/>
          <p:cNvPicPr preferRelativeResize="0"/>
          <p:nvPr/>
        </p:nvPicPr>
        <p:blipFill>
          <a:blip r:embed="rId5">
            <a:alphaModFix/>
          </a:blip>
          <a:stretch>
            <a:fillRect/>
          </a:stretch>
        </p:blipFill>
        <p:spPr>
          <a:xfrm>
            <a:off x="639625" y="3432350"/>
            <a:ext cx="6513825" cy="39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Binning by Popularity</a:t>
            </a:r>
            <a:endParaRPr/>
          </a:p>
        </p:txBody>
      </p:sp>
      <p:sp>
        <p:nvSpPr>
          <p:cNvPr id="352" name="Google Shape;35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Binning the artists by defined popularity to see popularity of each artist in the charts.</a:t>
            </a:r>
            <a:endParaRPr/>
          </a:p>
        </p:txBody>
      </p:sp>
      <p:pic>
        <p:nvPicPr>
          <p:cNvPr id="353" name="Google Shape;353;p42"/>
          <p:cNvPicPr preferRelativeResize="0"/>
          <p:nvPr/>
        </p:nvPicPr>
        <p:blipFill>
          <a:blip r:embed="rId3">
            <a:alphaModFix/>
          </a:blip>
          <a:stretch>
            <a:fillRect/>
          </a:stretch>
        </p:blipFill>
        <p:spPr>
          <a:xfrm>
            <a:off x="423200" y="2941550"/>
            <a:ext cx="8297575" cy="1511875"/>
          </a:xfrm>
          <a:prstGeom prst="rect">
            <a:avLst/>
          </a:prstGeom>
          <a:noFill/>
          <a:ln>
            <a:noFill/>
          </a:ln>
        </p:spPr>
      </p:pic>
      <p:pic>
        <p:nvPicPr>
          <p:cNvPr id="354" name="Google Shape;354;p42"/>
          <p:cNvPicPr preferRelativeResize="0"/>
          <p:nvPr/>
        </p:nvPicPr>
        <p:blipFill>
          <a:blip r:embed="rId4">
            <a:alphaModFix/>
          </a:blip>
          <a:stretch>
            <a:fillRect/>
          </a:stretch>
        </p:blipFill>
        <p:spPr>
          <a:xfrm>
            <a:off x="546100" y="1607299"/>
            <a:ext cx="7827900" cy="693800"/>
          </a:xfrm>
          <a:prstGeom prst="rect">
            <a:avLst/>
          </a:prstGeom>
          <a:noFill/>
          <a:ln>
            <a:noFill/>
          </a:ln>
        </p:spPr>
      </p:pic>
      <p:cxnSp>
        <p:nvCxnSpPr>
          <p:cNvPr id="355" name="Google Shape;355;p42"/>
          <p:cNvCxnSpPr/>
          <p:nvPr/>
        </p:nvCxnSpPr>
        <p:spPr>
          <a:xfrm>
            <a:off x="4454350" y="2408624"/>
            <a:ext cx="11400" cy="42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Binning by Popularity</a:t>
            </a:r>
            <a:endParaRPr/>
          </a:p>
        </p:txBody>
      </p:sp>
      <p:sp>
        <p:nvSpPr>
          <p:cNvPr id="361" name="Google Shape;36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Visualization of binned dataframe by Heatmap </a:t>
            </a:r>
            <a:r>
              <a:rPr lang="en" sz="1700"/>
              <a:t>to see popularity of each artist in the charts</a:t>
            </a:r>
            <a:endParaRPr sz="1700"/>
          </a:p>
        </p:txBody>
      </p:sp>
      <p:pic>
        <p:nvPicPr>
          <p:cNvPr id="362" name="Google Shape;362;p43"/>
          <p:cNvPicPr preferRelativeResize="0"/>
          <p:nvPr/>
        </p:nvPicPr>
        <p:blipFill>
          <a:blip r:embed="rId3">
            <a:alphaModFix/>
          </a:blip>
          <a:stretch>
            <a:fillRect/>
          </a:stretch>
        </p:blipFill>
        <p:spPr>
          <a:xfrm>
            <a:off x="2088550" y="1672500"/>
            <a:ext cx="4966900" cy="2749325"/>
          </a:xfrm>
          <a:prstGeom prst="rect">
            <a:avLst/>
          </a:prstGeom>
          <a:noFill/>
          <a:ln>
            <a:noFill/>
          </a:ln>
        </p:spPr>
      </p:pic>
      <p:sp>
        <p:nvSpPr>
          <p:cNvPr id="363" name="Google Shape;363;p43"/>
          <p:cNvSpPr txBox="1"/>
          <p:nvPr/>
        </p:nvSpPr>
        <p:spPr>
          <a:xfrm>
            <a:off x="1343400" y="4421825"/>
            <a:ext cx="645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Brighter Color ➔ More correlation:</a:t>
            </a:r>
            <a:endParaRPr>
              <a:latin typeface="Source Sans Pro"/>
              <a:ea typeface="Source Sans Pro"/>
              <a:cs typeface="Source Sans Pro"/>
              <a:sym typeface="Source Sans Pro"/>
            </a:endParaRPr>
          </a:p>
          <a:p>
            <a:pPr indent="0" lvl="0" marL="457200" rtl="0" algn="l">
              <a:spcBef>
                <a:spcPts val="0"/>
              </a:spcBef>
              <a:spcAft>
                <a:spcPts val="0"/>
              </a:spcAft>
              <a:buNone/>
            </a:pPr>
            <a:r>
              <a:rPr lang="en">
                <a:latin typeface="Source Sans Pro"/>
                <a:ea typeface="Source Sans Pro"/>
                <a:cs typeface="Source Sans Pro"/>
                <a:sym typeface="Source Sans Pro"/>
              </a:rPr>
              <a:t>Adele and Morgan Wallen are more popular than Beyonce </a:t>
            </a:r>
            <a:r>
              <a:rPr lang="en">
                <a:latin typeface="Source Sans Pro"/>
                <a:ea typeface="Source Sans Pro"/>
                <a:cs typeface="Source Sans Pro"/>
                <a:sym typeface="Source Sans Pro"/>
              </a:rPr>
              <a:t>on the charts</a:t>
            </a:r>
            <a:endParaRPr>
              <a:latin typeface="Source Sans Pro"/>
              <a:ea typeface="Source Sans Pro"/>
              <a:cs typeface="Source Sans Pro"/>
              <a:sym typeface="Source Sans Pro"/>
            </a:endParaRPr>
          </a:p>
        </p:txBody>
      </p:sp>
      <p:cxnSp>
        <p:nvCxnSpPr>
          <p:cNvPr id="364" name="Google Shape;364;p43"/>
          <p:cNvCxnSpPr/>
          <p:nvPr/>
        </p:nvCxnSpPr>
        <p:spPr>
          <a:xfrm rot="10800000">
            <a:off x="7220750" y="1708525"/>
            <a:ext cx="0" cy="2140500"/>
          </a:xfrm>
          <a:prstGeom prst="straightConnector1">
            <a:avLst/>
          </a:prstGeom>
          <a:noFill/>
          <a:ln cap="flat" cmpd="sng" w="38100">
            <a:solidFill>
              <a:schemeClr val="dk1"/>
            </a:solidFill>
            <a:prstDash val="solid"/>
            <a:round/>
            <a:headEnd len="med" w="med" type="none"/>
            <a:tailEnd len="med" w="med" type="triangle"/>
          </a:ln>
        </p:spPr>
      </p:cxnSp>
      <p:sp>
        <p:nvSpPr>
          <p:cNvPr id="365" name="Google Shape;365;p43"/>
          <p:cNvSpPr txBox="1"/>
          <p:nvPr/>
        </p:nvSpPr>
        <p:spPr>
          <a:xfrm>
            <a:off x="7055450" y="2552875"/>
            <a:ext cx="157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Source Sans Pro"/>
                <a:ea typeface="Source Sans Pro"/>
                <a:cs typeface="Source Sans Pro"/>
                <a:sym typeface="Source Sans Pro"/>
              </a:rPr>
              <a:t>Higher</a:t>
            </a:r>
            <a:endParaRPr b="1">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a:solidFill>
                  <a:schemeClr val="dk1"/>
                </a:solidFill>
                <a:latin typeface="Source Sans Pro"/>
                <a:ea typeface="Source Sans Pro"/>
                <a:cs typeface="Source Sans Pro"/>
                <a:sym typeface="Source Sans Pro"/>
              </a:rPr>
              <a:t>Correlation</a:t>
            </a:r>
            <a:endParaRPr b="1">
              <a:solidFill>
                <a:schemeClr val="dk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between each Audio feature</a:t>
            </a:r>
            <a:endParaRPr/>
          </a:p>
        </p:txBody>
      </p:sp>
      <p:pic>
        <p:nvPicPr>
          <p:cNvPr id="371" name="Google Shape;371;p44"/>
          <p:cNvPicPr preferRelativeResize="0"/>
          <p:nvPr/>
        </p:nvPicPr>
        <p:blipFill>
          <a:blip r:embed="rId3">
            <a:alphaModFix/>
          </a:blip>
          <a:stretch>
            <a:fillRect/>
          </a:stretch>
        </p:blipFill>
        <p:spPr>
          <a:xfrm>
            <a:off x="384225" y="1068425"/>
            <a:ext cx="3993027" cy="3987602"/>
          </a:xfrm>
          <a:prstGeom prst="rect">
            <a:avLst/>
          </a:prstGeom>
          <a:noFill/>
          <a:ln>
            <a:noFill/>
          </a:ln>
        </p:spPr>
      </p:pic>
      <p:sp>
        <p:nvSpPr>
          <p:cNvPr id="372" name="Google Shape;372;p44"/>
          <p:cNvSpPr txBox="1"/>
          <p:nvPr/>
        </p:nvSpPr>
        <p:spPr>
          <a:xfrm>
            <a:off x="4666200" y="1191350"/>
            <a:ext cx="4360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373" name="Google Shape;373;p44"/>
          <p:cNvSpPr txBox="1"/>
          <p:nvPr/>
        </p:nvSpPr>
        <p:spPr>
          <a:xfrm>
            <a:off x="4572000" y="3516825"/>
            <a:ext cx="4326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Using Seaborn Library, the correlation between each feature could be easily visualized</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Found the highest correlation</a:t>
            </a:r>
            <a:endParaRPr>
              <a:latin typeface="Source Sans Pro"/>
              <a:ea typeface="Source Sans Pro"/>
              <a:cs typeface="Source Sans Pro"/>
              <a:sym typeface="Source Sans Pro"/>
            </a:endParaRPr>
          </a:p>
          <a:p>
            <a:pPr indent="0" lvl="0" marL="457200" rtl="0" algn="l">
              <a:spcBef>
                <a:spcPts val="0"/>
              </a:spcBef>
              <a:spcAft>
                <a:spcPts val="0"/>
              </a:spcAft>
              <a:buNone/>
            </a:pPr>
            <a:r>
              <a:rPr lang="en">
                <a:latin typeface="Source Sans Pro"/>
                <a:ea typeface="Source Sans Pro"/>
                <a:cs typeface="Source Sans Pro"/>
                <a:sym typeface="Source Sans Pro"/>
              </a:rPr>
              <a:t>➔ Energy &amp; Loudness (R = 0.74) are the  most correlated features </a:t>
            </a:r>
            <a:endParaRPr>
              <a:latin typeface="Source Sans Pro"/>
              <a:ea typeface="Source Sans Pro"/>
              <a:cs typeface="Source Sans Pro"/>
              <a:sym typeface="Source Sans Pro"/>
            </a:endParaRPr>
          </a:p>
        </p:txBody>
      </p:sp>
      <p:sp>
        <p:nvSpPr>
          <p:cNvPr id="374" name="Google Shape;374;p44"/>
          <p:cNvSpPr/>
          <p:nvPr/>
        </p:nvSpPr>
        <p:spPr>
          <a:xfrm>
            <a:off x="1825225" y="3688650"/>
            <a:ext cx="653100" cy="62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4"/>
          <p:cNvPicPr preferRelativeResize="0"/>
          <p:nvPr/>
        </p:nvPicPr>
        <p:blipFill rotWithShape="1">
          <a:blip r:embed="rId4">
            <a:alphaModFix/>
          </a:blip>
          <a:srcRect b="1892" l="3453" r="2189" t="8429"/>
          <a:stretch/>
        </p:blipFill>
        <p:spPr>
          <a:xfrm>
            <a:off x="5021300" y="1019400"/>
            <a:ext cx="3241899" cy="2497426"/>
          </a:xfrm>
          <a:prstGeom prst="rect">
            <a:avLst/>
          </a:prstGeom>
          <a:noFill/>
          <a:ln>
            <a:noFill/>
          </a:ln>
        </p:spPr>
      </p:pic>
      <p:cxnSp>
        <p:nvCxnSpPr>
          <p:cNvPr id="376" name="Google Shape;376;p44"/>
          <p:cNvCxnSpPr>
            <a:stCxn id="374" idx="3"/>
          </p:cNvCxnSpPr>
          <p:nvPr/>
        </p:nvCxnSpPr>
        <p:spPr>
          <a:xfrm flipH="1" rot="10800000">
            <a:off x="2478325" y="2749350"/>
            <a:ext cx="2291100" cy="1251000"/>
          </a:xfrm>
          <a:prstGeom prst="straightConnector1">
            <a:avLst/>
          </a:prstGeom>
          <a:noFill/>
          <a:ln cap="flat" cmpd="sng" w="28575">
            <a:solidFill>
              <a:srgbClr val="FF0000"/>
            </a:solidFill>
            <a:prstDash val="solid"/>
            <a:round/>
            <a:headEnd len="med" w="med" type="none"/>
            <a:tailEnd len="med" w="med" type="triangle"/>
          </a:ln>
        </p:spPr>
      </p:cxnSp>
      <p:sp>
        <p:nvSpPr>
          <p:cNvPr id="377" name="Google Shape;377;p44"/>
          <p:cNvSpPr txBox="1"/>
          <p:nvPr/>
        </p:nvSpPr>
        <p:spPr>
          <a:xfrm>
            <a:off x="7037475" y="1714475"/>
            <a:ext cx="29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Source Sans Pro"/>
                <a:ea typeface="Source Sans Pro"/>
                <a:cs typeface="Source Sans Pro"/>
                <a:sym typeface="Source Sans Pro"/>
              </a:rPr>
              <a:t>R = 0.74</a:t>
            </a:r>
            <a:endParaRPr b="1">
              <a:solidFill>
                <a:srgbClr val="FF0000"/>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between popularity and features</a:t>
            </a:r>
            <a:endParaRPr/>
          </a:p>
        </p:txBody>
      </p:sp>
      <p:pic>
        <p:nvPicPr>
          <p:cNvPr id="383" name="Google Shape;383;p45"/>
          <p:cNvPicPr preferRelativeResize="0"/>
          <p:nvPr/>
        </p:nvPicPr>
        <p:blipFill>
          <a:blip r:embed="rId3">
            <a:alphaModFix/>
          </a:blip>
          <a:stretch>
            <a:fillRect/>
          </a:stretch>
        </p:blipFill>
        <p:spPr>
          <a:xfrm>
            <a:off x="384225" y="1068425"/>
            <a:ext cx="3993027" cy="3987602"/>
          </a:xfrm>
          <a:prstGeom prst="rect">
            <a:avLst/>
          </a:prstGeom>
          <a:noFill/>
          <a:ln>
            <a:noFill/>
          </a:ln>
        </p:spPr>
      </p:pic>
      <p:sp>
        <p:nvSpPr>
          <p:cNvPr id="384" name="Google Shape;384;p45"/>
          <p:cNvSpPr txBox="1"/>
          <p:nvPr/>
        </p:nvSpPr>
        <p:spPr>
          <a:xfrm>
            <a:off x="4666200" y="1191350"/>
            <a:ext cx="4360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385" name="Google Shape;385;p45"/>
          <p:cNvSpPr txBox="1"/>
          <p:nvPr/>
        </p:nvSpPr>
        <p:spPr>
          <a:xfrm>
            <a:off x="4572000" y="3516825"/>
            <a:ext cx="4326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Using Seaborn Library, the correlation between each feature could be easily visualized</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What feature is most correlated with Popularity?</a:t>
            </a:r>
            <a:endParaRPr>
              <a:latin typeface="Source Sans Pro"/>
              <a:ea typeface="Source Sans Pro"/>
              <a:cs typeface="Source Sans Pro"/>
              <a:sym typeface="Source Sans Pro"/>
            </a:endParaRPr>
          </a:p>
          <a:p>
            <a:pPr indent="0" lvl="0" marL="457200" rtl="0" algn="l">
              <a:spcBef>
                <a:spcPts val="0"/>
              </a:spcBef>
              <a:spcAft>
                <a:spcPts val="0"/>
              </a:spcAft>
              <a:buNone/>
            </a:pPr>
            <a:r>
              <a:rPr lang="en">
                <a:latin typeface="Source Sans Pro"/>
                <a:ea typeface="Source Sans Pro"/>
                <a:cs typeface="Source Sans Pro"/>
                <a:sym typeface="Source Sans Pro"/>
              </a:rPr>
              <a:t>➔ Songs with high danceability (R = 0.38) tend to be more popular</a:t>
            </a:r>
            <a:endParaRPr>
              <a:latin typeface="Source Sans Pro"/>
              <a:ea typeface="Source Sans Pro"/>
              <a:cs typeface="Source Sans Pro"/>
              <a:sym typeface="Source Sans Pro"/>
            </a:endParaRPr>
          </a:p>
        </p:txBody>
      </p:sp>
      <p:sp>
        <p:nvSpPr>
          <p:cNvPr id="386" name="Google Shape;386;p45"/>
          <p:cNvSpPr/>
          <p:nvPr/>
        </p:nvSpPr>
        <p:spPr>
          <a:xfrm>
            <a:off x="311700" y="1068425"/>
            <a:ext cx="4113900" cy="646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txBox="1"/>
          <p:nvPr/>
        </p:nvSpPr>
        <p:spPr>
          <a:xfrm>
            <a:off x="1229550" y="1375925"/>
            <a:ext cx="87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Source Sans Pro"/>
                <a:ea typeface="Source Sans Pro"/>
                <a:cs typeface="Source Sans Pro"/>
                <a:sym typeface="Source Sans Pro"/>
              </a:rPr>
              <a:t>R = -0.21</a:t>
            </a:r>
            <a:endParaRPr b="1" sz="800">
              <a:solidFill>
                <a:schemeClr val="dk1"/>
              </a:solidFill>
              <a:latin typeface="Source Sans Pro"/>
              <a:ea typeface="Source Sans Pro"/>
              <a:cs typeface="Source Sans Pro"/>
              <a:sym typeface="Source Sans Pro"/>
            </a:endParaRPr>
          </a:p>
        </p:txBody>
      </p:sp>
      <p:sp>
        <p:nvSpPr>
          <p:cNvPr id="388" name="Google Shape;388;p45"/>
          <p:cNvSpPr txBox="1"/>
          <p:nvPr/>
        </p:nvSpPr>
        <p:spPr>
          <a:xfrm>
            <a:off x="1933350" y="1375925"/>
            <a:ext cx="87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Source Sans Pro"/>
                <a:ea typeface="Source Sans Pro"/>
                <a:cs typeface="Source Sans Pro"/>
                <a:sym typeface="Source Sans Pro"/>
              </a:rPr>
              <a:t>R = -0.13</a:t>
            </a:r>
            <a:endParaRPr b="1" sz="800">
              <a:solidFill>
                <a:schemeClr val="dk1"/>
              </a:solidFill>
              <a:latin typeface="Source Sans Pro"/>
              <a:ea typeface="Source Sans Pro"/>
              <a:cs typeface="Source Sans Pro"/>
              <a:sym typeface="Source Sans Pro"/>
            </a:endParaRPr>
          </a:p>
        </p:txBody>
      </p:sp>
      <p:sp>
        <p:nvSpPr>
          <p:cNvPr id="389" name="Google Shape;389;p45"/>
          <p:cNvSpPr txBox="1"/>
          <p:nvPr/>
        </p:nvSpPr>
        <p:spPr>
          <a:xfrm>
            <a:off x="2599700" y="1375925"/>
            <a:ext cx="87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F0000"/>
                </a:solidFill>
                <a:latin typeface="Source Sans Pro"/>
                <a:ea typeface="Source Sans Pro"/>
                <a:cs typeface="Source Sans Pro"/>
                <a:sym typeface="Source Sans Pro"/>
              </a:rPr>
              <a:t>R = 0.38</a:t>
            </a:r>
            <a:endParaRPr b="1" sz="800">
              <a:solidFill>
                <a:srgbClr val="FF0000"/>
              </a:solidFill>
              <a:latin typeface="Source Sans Pro"/>
              <a:ea typeface="Source Sans Pro"/>
              <a:cs typeface="Source Sans Pro"/>
              <a:sym typeface="Source Sans Pro"/>
            </a:endParaRPr>
          </a:p>
        </p:txBody>
      </p:sp>
      <p:sp>
        <p:nvSpPr>
          <p:cNvPr id="390" name="Google Shape;390;p45"/>
          <p:cNvSpPr txBox="1"/>
          <p:nvPr/>
        </p:nvSpPr>
        <p:spPr>
          <a:xfrm>
            <a:off x="3187425" y="1375925"/>
            <a:ext cx="87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Source Sans Pro"/>
                <a:ea typeface="Source Sans Pro"/>
                <a:cs typeface="Source Sans Pro"/>
                <a:sym typeface="Source Sans Pro"/>
              </a:rPr>
              <a:t>R = -0.19</a:t>
            </a:r>
            <a:endParaRPr b="1" sz="800">
              <a:solidFill>
                <a:schemeClr val="dk1"/>
              </a:solidFill>
              <a:latin typeface="Source Sans Pro"/>
              <a:ea typeface="Source Sans Pro"/>
              <a:cs typeface="Source Sans Pro"/>
              <a:sym typeface="Source Sans Pro"/>
            </a:endParaRPr>
          </a:p>
        </p:txBody>
      </p:sp>
      <p:sp>
        <p:nvSpPr>
          <p:cNvPr id="391" name="Google Shape;391;p45"/>
          <p:cNvSpPr txBox="1"/>
          <p:nvPr/>
        </p:nvSpPr>
        <p:spPr>
          <a:xfrm>
            <a:off x="3795600" y="1375925"/>
            <a:ext cx="87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Source Sans Pro"/>
                <a:ea typeface="Source Sans Pro"/>
                <a:cs typeface="Source Sans Pro"/>
                <a:sym typeface="Source Sans Pro"/>
              </a:rPr>
              <a:t>R = -0.21</a:t>
            </a:r>
            <a:endParaRPr b="1" sz="800">
              <a:solidFill>
                <a:schemeClr val="dk1"/>
              </a:solidFill>
              <a:latin typeface="Source Sans Pro"/>
              <a:ea typeface="Source Sans Pro"/>
              <a:cs typeface="Source Sans Pro"/>
              <a:sym typeface="Source Sans Pro"/>
            </a:endParaRPr>
          </a:p>
        </p:txBody>
      </p:sp>
      <p:pic>
        <p:nvPicPr>
          <p:cNvPr id="392" name="Google Shape;392;p45"/>
          <p:cNvPicPr preferRelativeResize="0"/>
          <p:nvPr/>
        </p:nvPicPr>
        <p:blipFill>
          <a:blip r:embed="rId4">
            <a:alphaModFix/>
          </a:blip>
          <a:stretch>
            <a:fillRect/>
          </a:stretch>
        </p:blipFill>
        <p:spPr>
          <a:xfrm>
            <a:off x="4921700" y="976450"/>
            <a:ext cx="3421701" cy="2589851"/>
          </a:xfrm>
          <a:prstGeom prst="rect">
            <a:avLst/>
          </a:prstGeom>
          <a:noFill/>
          <a:ln>
            <a:noFill/>
          </a:ln>
        </p:spPr>
      </p:pic>
      <p:sp>
        <p:nvSpPr>
          <p:cNvPr id="393" name="Google Shape;393;p45"/>
          <p:cNvSpPr txBox="1"/>
          <p:nvPr/>
        </p:nvSpPr>
        <p:spPr>
          <a:xfrm>
            <a:off x="5540675" y="1912300"/>
            <a:ext cx="10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Source Sans Pro"/>
                <a:ea typeface="Source Sans Pro"/>
                <a:cs typeface="Source Sans Pro"/>
                <a:sym typeface="Source Sans Pro"/>
              </a:rPr>
              <a:t>R = 0.38</a:t>
            </a:r>
            <a:endParaRPr b="1">
              <a:solidFill>
                <a:srgbClr val="FF0000"/>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Discussion/Final Thoughts</a:t>
            </a:r>
            <a:endParaRPr/>
          </a:p>
        </p:txBody>
      </p:sp>
      <p:sp>
        <p:nvSpPr>
          <p:cNvPr id="399" name="Google Shape;39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Limitations:</a:t>
            </a:r>
            <a:endParaRPr/>
          </a:p>
          <a:p>
            <a:pPr indent="-300037" lvl="0" marL="457200" rtl="0" algn="l">
              <a:spcBef>
                <a:spcPts val="1200"/>
              </a:spcBef>
              <a:spcAft>
                <a:spcPts val="0"/>
              </a:spcAft>
              <a:buSzPct val="100000"/>
              <a:buAutoNum type="arabicPeriod"/>
            </a:pPr>
            <a:r>
              <a:rPr lang="en"/>
              <a:t>We looked at a limited number of artists</a:t>
            </a:r>
            <a:endParaRPr/>
          </a:p>
          <a:p>
            <a:pPr indent="-300037" lvl="0" marL="457200" rtl="0" algn="l">
              <a:spcBef>
                <a:spcPts val="0"/>
              </a:spcBef>
              <a:spcAft>
                <a:spcPts val="0"/>
              </a:spcAft>
              <a:buSzPct val="100000"/>
              <a:buAutoNum type="arabicPeriod"/>
            </a:pPr>
            <a:r>
              <a:rPr lang="en"/>
              <a:t>We only looked at the top 9 songs from those artists</a:t>
            </a:r>
            <a:endParaRPr/>
          </a:p>
          <a:p>
            <a:pPr indent="-300037" lvl="0" marL="457200" rtl="0" algn="l">
              <a:spcBef>
                <a:spcPts val="0"/>
              </a:spcBef>
              <a:spcAft>
                <a:spcPts val="0"/>
              </a:spcAft>
              <a:buSzPct val="100000"/>
              <a:buAutoNum type="arabicPeriod"/>
            </a:pPr>
            <a:r>
              <a:rPr lang="en"/>
              <a:t>We only looked at a limited number of genres </a:t>
            </a:r>
            <a:endParaRPr/>
          </a:p>
          <a:p>
            <a:pPr indent="-284162" lvl="1" marL="914400" rtl="0" algn="l">
              <a:spcBef>
                <a:spcPts val="0"/>
              </a:spcBef>
              <a:spcAft>
                <a:spcPts val="0"/>
              </a:spcAft>
              <a:buSzPct val="100000"/>
              <a:buAutoNum type="alphaLcPeriod"/>
            </a:pPr>
            <a:r>
              <a:rPr lang="en"/>
              <a:t>These results may be different based on the genre (i.e. grunge music might have low valence and high popularity?)</a:t>
            </a:r>
            <a:endParaRPr/>
          </a:p>
          <a:p>
            <a:pPr indent="-300037" lvl="0" marL="457200" rtl="0" algn="l">
              <a:spcBef>
                <a:spcPts val="0"/>
              </a:spcBef>
              <a:spcAft>
                <a:spcPts val="0"/>
              </a:spcAft>
              <a:buSzPct val="100000"/>
              <a:buAutoNum type="arabicPeriod"/>
            </a:pPr>
            <a:r>
              <a:rPr lang="en"/>
              <a:t>‘Popularity’, as defined by spotify, has a time component to it - it’s a mixture of the total number of plays and </a:t>
            </a:r>
            <a:r>
              <a:rPr i="1" lang="en">
                <a:solidFill>
                  <a:schemeClr val="dk2"/>
                </a:solidFill>
              </a:rPr>
              <a:t>how recently</a:t>
            </a:r>
            <a:r>
              <a:rPr lang="en"/>
              <a:t> those plays occurred. This skews ‘popularity’ towards newer music, while older songs could have a disadvantage if they are no longer being played as much as they once were at their peak. </a:t>
            </a:r>
            <a:endParaRPr/>
          </a:p>
          <a:p>
            <a:pPr indent="-284162" lvl="1" marL="914400" rtl="0" algn="l">
              <a:spcBef>
                <a:spcPts val="0"/>
              </a:spcBef>
              <a:spcAft>
                <a:spcPts val="0"/>
              </a:spcAft>
              <a:buSzPct val="100000"/>
              <a:buAutoNum type="alphaLcPeriod"/>
            </a:pPr>
            <a:r>
              <a:rPr lang="en"/>
              <a:t>We could take a look at the same song datasets and sort them by raw number of plays to get a clearer perspective of a songs “true” popularity. Comparing spotify’s ‘popularity’ measurement to it’s raw number of plays could be enlightening and provide a baseline to help contextualize the song’s popularity</a:t>
            </a:r>
            <a:endParaRPr/>
          </a:p>
          <a:p>
            <a:pPr indent="0" lvl="0" marL="0" rtl="0" algn="l">
              <a:spcBef>
                <a:spcPts val="1200"/>
              </a:spcBef>
              <a:spcAft>
                <a:spcPts val="0"/>
              </a:spcAft>
              <a:buNone/>
            </a:pPr>
            <a:r>
              <a:rPr lang="en"/>
              <a:t>Future Work:</a:t>
            </a:r>
            <a:endParaRPr/>
          </a:p>
          <a:p>
            <a:pPr indent="-300037" lvl="0" marL="457200" rtl="0" algn="l">
              <a:spcBef>
                <a:spcPts val="1200"/>
              </a:spcBef>
              <a:spcAft>
                <a:spcPts val="0"/>
              </a:spcAft>
              <a:buSzPct val="100000"/>
              <a:buAutoNum type="arabicPeriod"/>
            </a:pPr>
            <a:r>
              <a:rPr lang="en"/>
              <a:t>Looking at data from different markets and making comparisons between countries.</a:t>
            </a:r>
            <a:endParaRPr/>
          </a:p>
          <a:p>
            <a:pPr indent="-300037" lvl="0" marL="457200" rtl="0" algn="l">
              <a:spcBef>
                <a:spcPts val="0"/>
              </a:spcBef>
              <a:spcAft>
                <a:spcPts val="0"/>
              </a:spcAft>
              <a:buSzPct val="100000"/>
              <a:buAutoNum type="arabicPeriod"/>
            </a:pPr>
            <a:r>
              <a:rPr lang="en"/>
              <a:t>Analyzing larger set of data (more </a:t>
            </a:r>
            <a:r>
              <a:rPr lang="en"/>
              <a:t>artists</a:t>
            </a:r>
            <a:r>
              <a:rPr lang="en"/>
              <a:t>, more charts, etc…)</a:t>
            </a:r>
            <a:endParaRPr/>
          </a:p>
          <a:p>
            <a:pPr indent="-284162" lvl="1" marL="914400" rtl="0" algn="l">
              <a:spcBef>
                <a:spcPts val="0"/>
              </a:spcBef>
              <a:spcAft>
                <a:spcPts val="0"/>
              </a:spcAft>
              <a:buSzPct val="100000"/>
              <a:buAutoNum type="alphaLcPeriod"/>
            </a:pPr>
            <a:r>
              <a:rPr lang="en"/>
              <a:t>We have to manually input an artist’s URI into the </a:t>
            </a:r>
            <a:r>
              <a:rPr lang="en"/>
              <a:t>initial</a:t>
            </a:r>
            <a:r>
              <a:rPr lang="en"/>
              <a:t> code in order to pull their song data. If we created a list of artist URIs and cycled through them programmatically, we could analyze a larger dataset without as much manual labor (aka typing)</a:t>
            </a:r>
            <a:endParaRPr/>
          </a:p>
          <a:p>
            <a:pPr indent="-300037" lvl="0" marL="457200" rtl="0" algn="l">
              <a:spcBef>
                <a:spcPts val="0"/>
              </a:spcBef>
              <a:spcAft>
                <a:spcPts val="0"/>
              </a:spcAft>
              <a:buSzPct val="100000"/>
              <a:buAutoNum type="arabicPeriod"/>
            </a:pPr>
            <a:r>
              <a:rPr lang="en"/>
              <a:t>Look at chart data .CSV’s and do analysis on popularity </a:t>
            </a:r>
            <a:r>
              <a:rPr lang="en"/>
              <a:t>trends over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SpotiPy </a:t>
            </a:r>
            <a:endParaRPr/>
          </a:p>
        </p:txBody>
      </p:sp>
      <p:sp>
        <p:nvSpPr>
          <p:cNvPr id="79" name="Google Shape;79;p16"/>
          <p:cNvSpPr txBox="1"/>
          <p:nvPr>
            <p:ph idx="1" type="body"/>
          </p:nvPr>
        </p:nvSpPr>
        <p:spPr>
          <a:xfrm>
            <a:off x="269575" y="3475325"/>
            <a:ext cx="4032900" cy="116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Using </a:t>
            </a:r>
            <a:r>
              <a:rPr b="1" lang="en"/>
              <a:t>sp.</a:t>
            </a:r>
            <a:r>
              <a:rPr lang="en"/>
              <a:t> </a:t>
            </a:r>
            <a:r>
              <a:rPr lang="en"/>
              <a:t>c</a:t>
            </a:r>
            <a:r>
              <a:rPr lang="en"/>
              <a:t>ommand allows us to access Spotify API endpoints (e.g. audio features)</a:t>
            </a:r>
            <a:endParaRPr/>
          </a:p>
        </p:txBody>
      </p:sp>
      <p:pic>
        <p:nvPicPr>
          <p:cNvPr id="80" name="Google Shape;80;p16"/>
          <p:cNvPicPr preferRelativeResize="0"/>
          <p:nvPr/>
        </p:nvPicPr>
        <p:blipFill>
          <a:blip r:embed="rId3">
            <a:alphaModFix/>
          </a:blip>
          <a:stretch>
            <a:fillRect/>
          </a:stretch>
        </p:blipFill>
        <p:spPr>
          <a:xfrm>
            <a:off x="269575" y="1035800"/>
            <a:ext cx="3453350" cy="2371700"/>
          </a:xfrm>
          <a:prstGeom prst="rect">
            <a:avLst/>
          </a:prstGeom>
          <a:noFill/>
          <a:ln>
            <a:noFill/>
          </a:ln>
        </p:spPr>
      </p:pic>
      <p:pic>
        <p:nvPicPr>
          <p:cNvPr id="81" name="Google Shape;81;p16"/>
          <p:cNvPicPr preferRelativeResize="0"/>
          <p:nvPr/>
        </p:nvPicPr>
        <p:blipFill>
          <a:blip r:embed="rId4">
            <a:alphaModFix/>
          </a:blip>
          <a:stretch>
            <a:fillRect/>
          </a:stretch>
        </p:blipFill>
        <p:spPr>
          <a:xfrm>
            <a:off x="4376457" y="1028827"/>
            <a:ext cx="3893251" cy="371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Terms to Know</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Spotify keeps track of several different audio features for every song in their catalog including: popularity, tempo, energy, loudness, speechiness, danceability and valence</a:t>
            </a:r>
            <a:endParaRPr/>
          </a:p>
          <a:p>
            <a:pPr indent="-306072" lvl="0" marL="457200" rtl="0" algn="l">
              <a:spcBef>
                <a:spcPts val="1200"/>
              </a:spcBef>
              <a:spcAft>
                <a:spcPts val="0"/>
              </a:spcAft>
              <a:buSzPct val="100000"/>
              <a:buChar char="●"/>
            </a:pPr>
            <a:r>
              <a:rPr b="1" lang="en" sz="1574">
                <a:solidFill>
                  <a:schemeClr val="dk1"/>
                </a:solidFill>
              </a:rPr>
              <a:t>URI</a:t>
            </a:r>
            <a:r>
              <a:rPr lang="en" sz="1574">
                <a:solidFill>
                  <a:schemeClr val="dk1"/>
                </a:solidFill>
              </a:rPr>
              <a:t>:</a:t>
            </a:r>
            <a:r>
              <a:rPr lang="en" sz="1574"/>
              <a:t> Unique (Uniform) Resource Indicator </a:t>
            </a:r>
            <a:r>
              <a:rPr lang="en" sz="1500">
                <a:highlight>
                  <a:schemeClr val="lt1"/>
                </a:highlight>
              </a:rPr>
              <a:t>that you can enter in the Spotify Desktop client’s search box to locate an artist, album, or track. </a:t>
            </a:r>
            <a:endParaRPr sz="1500">
              <a:highlight>
                <a:schemeClr val="lt1"/>
              </a:highlight>
            </a:endParaRPr>
          </a:p>
          <a:p>
            <a:pPr indent="-306072" lvl="0" marL="457200" rtl="0" algn="l">
              <a:spcBef>
                <a:spcPts val="0"/>
              </a:spcBef>
              <a:spcAft>
                <a:spcPts val="0"/>
              </a:spcAft>
              <a:buSzPct val="100000"/>
              <a:buChar char="●"/>
            </a:pPr>
            <a:r>
              <a:rPr b="1" lang="en" sz="1574">
                <a:solidFill>
                  <a:schemeClr val="dk1"/>
                </a:solidFill>
              </a:rPr>
              <a:t>Popularity</a:t>
            </a:r>
            <a:r>
              <a:rPr lang="en" sz="1574"/>
              <a:t>: Measure of a track’s popularity on a scale of 0-100, where 100 is most popular. Calculated based on total number of plays and how recent those plays are. </a:t>
            </a:r>
            <a:endParaRPr sz="1574"/>
          </a:p>
          <a:p>
            <a:pPr indent="-306072" lvl="0" marL="457200" rtl="0" algn="l">
              <a:spcBef>
                <a:spcPts val="0"/>
              </a:spcBef>
              <a:spcAft>
                <a:spcPts val="0"/>
              </a:spcAft>
              <a:buSzPct val="100000"/>
              <a:buChar char="●"/>
            </a:pPr>
            <a:r>
              <a:rPr b="1" lang="en" sz="1574">
                <a:solidFill>
                  <a:schemeClr val="dk1"/>
                </a:solidFill>
              </a:rPr>
              <a:t>Tempo</a:t>
            </a:r>
            <a:r>
              <a:rPr lang="en" sz="1574"/>
              <a:t>: An estimate of the track’s beats per minute</a:t>
            </a:r>
            <a:endParaRPr sz="1574"/>
          </a:p>
          <a:p>
            <a:pPr indent="-306072" lvl="0" marL="457200" rtl="0" algn="l">
              <a:spcBef>
                <a:spcPts val="0"/>
              </a:spcBef>
              <a:spcAft>
                <a:spcPts val="0"/>
              </a:spcAft>
              <a:buSzPct val="100000"/>
              <a:buChar char="●"/>
            </a:pPr>
            <a:r>
              <a:rPr b="1" lang="en" sz="1574">
                <a:solidFill>
                  <a:schemeClr val="dk1"/>
                </a:solidFill>
              </a:rPr>
              <a:t>Energy</a:t>
            </a:r>
            <a:r>
              <a:rPr lang="en" sz="1574"/>
              <a:t>: A value between 0.0-1.0 that measures the intensity and activity of the track</a:t>
            </a:r>
            <a:endParaRPr sz="1574"/>
          </a:p>
          <a:p>
            <a:pPr indent="-306072" lvl="0" marL="457200" rtl="0" algn="l">
              <a:spcBef>
                <a:spcPts val="0"/>
              </a:spcBef>
              <a:spcAft>
                <a:spcPts val="0"/>
              </a:spcAft>
              <a:buSzPct val="100000"/>
              <a:buChar char="●"/>
            </a:pPr>
            <a:r>
              <a:rPr b="1" lang="en" sz="1574">
                <a:solidFill>
                  <a:schemeClr val="dk1"/>
                </a:solidFill>
              </a:rPr>
              <a:t>Loudness</a:t>
            </a:r>
            <a:r>
              <a:rPr lang="en" sz="1574"/>
              <a:t>:  The calculated loudness of track in decibels. The value is an average of the loudness over the entire track.</a:t>
            </a:r>
            <a:endParaRPr sz="1574"/>
          </a:p>
          <a:p>
            <a:pPr indent="-306072" lvl="0" marL="457200" rtl="0" algn="l">
              <a:spcBef>
                <a:spcPts val="0"/>
              </a:spcBef>
              <a:spcAft>
                <a:spcPts val="0"/>
              </a:spcAft>
              <a:buSzPct val="100000"/>
              <a:buChar char="●"/>
            </a:pPr>
            <a:r>
              <a:rPr b="1" lang="en" sz="1574">
                <a:solidFill>
                  <a:schemeClr val="dk1"/>
                </a:solidFill>
              </a:rPr>
              <a:t>Speechiness</a:t>
            </a:r>
            <a:r>
              <a:rPr lang="en" sz="1574"/>
              <a:t>: A measure of the presence of </a:t>
            </a:r>
            <a:r>
              <a:rPr lang="en" sz="1574"/>
              <a:t>spoken</a:t>
            </a:r>
            <a:r>
              <a:rPr lang="en" sz="1574"/>
              <a:t> words in a track ranging from 0.0-1.0. The closer a track is to 1.0, the more the track is exclusively speech. </a:t>
            </a:r>
            <a:endParaRPr sz="1574"/>
          </a:p>
          <a:p>
            <a:pPr indent="-306072" lvl="0" marL="457200" rtl="0" algn="l">
              <a:spcBef>
                <a:spcPts val="0"/>
              </a:spcBef>
              <a:spcAft>
                <a:spcPts val="0"/>
              </a:spcAft>
              <a:buSzPct val="100000"/>
              <a:buChar char="●"/>
            </a:pPr>
            <a:r>
              <a:rPr b="1" lang="en" sz="1574">
                <a:solidFill>
                  <a:schemeClr val="dk1"/>
                </a:solidFill>
              </a:rPr>
              <a:t>Danceability</a:t>
            </a:r>
            <a:r>
              <a:rPr lang="en" sz="1574"/>
              <a:t>: A measure of how suitable a track is for dancing based on various song elements. The scale is from 0.0-1.0</a:t>
            </a:r>
            <a:endParaRPr sz="1574"/>
          </a:p>
          <a:p>
            <a:pPr indent="-306072" lvl="0" marL="457200" rtl="0" algn="l">
              <a:spcBef>
                <a:spcPts val="0"/>
              </a:spcBef>
              <a:spcAft>
                <a:spcPts val="0"/>
              </a:spcAft>
              <a:buSzPct val="100000"/>
              <a:buChar char="●"/>
            </a:pPr>
            <a:r>
              <a:rPr b="1" lang="en" sz="1574">
                <a:solidFill>
                  <a:schemeClr val="dk1"/>
                </a:solidFill>
              </a:rPr>
              <a:t>Valence</a:t>
            </a:r>
            <a:r>
              <a:rPr lang="en" sz="1574"/>
              <a:t>: </a:t>
            </a:r>
            <a:r>
              <a:rPr lang="en" sz="1550">
                <a:highlight>
                  <a:srgbClr val="FFFFFF"/>
                </a:highlight>
              </a:rPr>
              <a:t>A measure from 0.0 to 1.0 describing the musical positiveness conveyed by a track. Tracks with high valence sound more positive (e.g. happy, cheerful, euphoric), while tracks with low valence sound more negative (e.g. sad, depressed, angry).</a:t>
            </a:r>
            <a:endParaRPr sz="15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804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Spotify’s web API as well as the SpotiPy library, we analyzed the top ranked songs from </a:t>
            </a:r>
            <a:r>
              <a:rPr lang="en"/>
              <a:t>several</a:t>
            </a:r>
            <a:r>
              <a:rPr lang="en"/>
              <a:t> different artists including:</a:t>
            </a:r>
            <a:endParaRPr/>
          </a:p>
          <a:p>
            <a:pPr indent="-355600" lvl="0" marL="457200" rtl="0" algn="l">
              <a:spcBef>
                <a:spcPts val="1200"/>
              </a:spcBef>
              <a:spcAft>
                <a:spcPts val="0"/>
              </a:spcAft>
              <a:buClr>
                <a:schemeClr val="dk1"/>
              </a:buClr>
              <a:buSzPts val="2000"/>
              <a:buChar char="●"/>
            </a:pPr>
            <a:r>
              <a:rPr b="1" lang="en" sz="2000">
                <a:solidFill>
                  <a:schemeClr val="dk1"/>
                </a:solidFill>
              </a:rPr>
              <a:t>Beyonce</a:t>
            </a:r>
            <a:endParaRPr b="1"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SZA</a:t>
            </a:r>
            <a:endParaRPr b="1"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Bad Bunny</a:t>
            </a:r>
            <a:endParaRPr b="1"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Adele</a:t>
            </a:r>
            <a:endParaRPr b="1"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Morgan Wallen</a:t>
            </a:r>
            <a:endParaRPr b="1" sz="2000">
              <a:solidFill>
                <a:schemeClr val="dk1"/>
              </a:solidFill>
            </a:endParaRPr>
          </a:p>
          <a:p>
            <a:pPr indent="0" lvl="0" marL="0" rtl="0" algn="l">
              <a:spcBef>
                <a:spcPts val="1200"/>
              </a:spcBef>
              <a:spcAft>
                <a:spcPts val="120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Steps</a:t>
            </a:r>
            <a:endParaRPr/>
          </a:p>
        </p:txBody>
      </p:sp>
      <p:sp>
        <p:nvSpPr>
          <p:cNvPr id="99" name="Google Shape;99;p19"/>
          <p:cNvSpPr txBox="1"/>
          <p:nvPr>
            <p:ph idx="1" type="body"/>
          </p:nvPr>
        </p:nvSpPr>
        <p:spPr>
          <a:xfrm>
            <a:off x="220575" y="106842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Pull the song data from Spotify API using SpotiPy library</a:t>
            </a:r>
            <a:endParaRPr/>
          </a:p>
          <a:p>
            <a:pPr indent="-342900" lvl="0" marL="457200" rtl="0" algn="l">
              <a:spcBef>
                <a:spcPts val="0"/>
              </a:spcBef>
              <a:spcAft>
                <a:spcPts val="0"/>
              </a:spcAft>
              <a:buSzPts val="1800"/>
              <a:buAutoNum type="arabicPeriod"/>
            </a:pPr>
            <a:r>
              <a:rPr lang="en"/>
              <a:t>Wrangle each artists’ data into a dataframe (beydata_df, szadata_df, etc…)</a:t>
            </a:r>
            <a:endParaRPr/>
          </a:p>
          <a:p>
            <a:pPr indent="-342900" lvl="0" marL="457200" rtl="0" algn="l">
              <a:spcBef>
                <a:spcPts val="0"/>
              </a:spcBef>
              <a:spcAft>
                <a:spcPts val="0"/>
              </a:spcAft>
              <a:buSzPts val="1800"/>
              <a:buAutoNum type="arabicPeriod"/>
            </a:pPr>
            <a:r>
              <a:rPr lang="en"/>
              <a:t>Merge these dataframes to get a master dataframe containing all of the song data</a:t>
            </a:r>
            <a:endParaRPr/>
          </a:p>
          <a:p>
            <a:pPr indent="-342900" lvl="0" marL="457200" rtl="0" algn="l">
              <a:spcBef>
                <a:spcPts val="0"/>
              </a:spcBef>
              <a:spcAft>
                <a:spcPts val="0"/>
              </a:spcAft>
              <a:buSzPts val="1800"/>
              <a:buAutoNum type="arabicPeriod"/>
            </a:pPr>
            <a:r>
              <a:rPr lang="en"/>
              <a:t>Order the master dataframe based on the ‘popularity’ score for each song</a:t>
            </a:r>
            <a:endParaRPr/>
          </a:p>
          <a:p>
            <a:pPr indent="-342900" lvl="0" marL="457200" rtl="0" algn="l">
              <a:spcBef>
                <a:spcPts val="0"/>
              </a:spcBef>
              <a:spcAft>
                <a:spcPts val="0"/>
              </a:spcAft>
              <a:buSzPts val="1800"/>
              <a:buAutoNum type="arabicPeriod"/>
            </a:pPr>
            <a:r>
              <a:rPr lang="en"/>
              <a:t>Create scatter plots for the master dataframe to get an idea of the “meta” trends</a:t>
            </a:r>
            <a:endParaRPr/>
          </a:p>
          <a:p>
            <a:pPr indent="-342900" lvl="0" marL="457200" rtl="0" algn="l">
              <a:spcBef>
                <a:spcPts val="0"/>
              </a:spcBef>
              <a:spcAft>
                <a:spcPts val="0"/>
              </a:spcAft>
              <a:buSzPts val="1800"/>
              <a:buAutoNum type="arabicPeriod"/>
            </a:pPr>
            <a:r>
              <a:rPr lang="en"/>
              <a:t>Break the master dataframe into tiers based on popularity rank and perform the same analysis</a:t>
            </a:r>
            <a:endParaRPr/>
          </a:p>
          <a:p>
            <a:pPr indent="-317500" lvl="1" marL="914400" rtl="0" algn="l">
              <a:spcBef>
                <a:spcPts val="0"/>
              </a:spcBef>
              <a:spcAft>
                <a:spcPts val="0"/>
              </a:spcAft>
              <a:buSzPts val="1400"/>
              <a:buAutoNum type="alphaLcPeriod"/>
            </a:pPr>
            <a:r>
              <a:rPr lang="en"/>
              <a:t>We broke the dataframe up into 4 roughly equal tiers using the following scores:</a:t>
            </a:r>
            <a:endParaRPr/>
          </a:p>
          <a:p>
            <a:pPr indent="-304800" lvl="2" marL="1371600" rtl="0" algn="l">
              <a:spcBef>
                <a:spcPts val="0"/>
              </a:spcBef>
              <a:spcAft>
                <a:spcPts val="0"/>
              </a:spcAft>
              <a:buSzPts val="1200"/>
              <a:buAutoNum type="romanLcPeriod"/>
            </a:pPr>
            <a:r>
              <a:rPr lang="en" sz="1200"/>
              <a:t>Top Tier: ‘popularity’ &gt;= 86</a:t>
            </a:r>
            <a:endParaRPr sz="1200"/>
          </a:p>
          <a:p>
            <a:pPr indent="-304800" lvl="2" marL="1371600" rtl="0" algn="l">
              <a:spcBef>
                <a:spcPts val="0"/>
              </a:spcBef>
              <a:spcAft>
                <a:spcPts val="0"/>
              </a:spcAft>
              <a:buSzPts val="1200"/>
              <a:buAutoNum type="romanLcPeriod"/>
            </a:pPr>
            <a:r>
              <a:rPr lang="en" sz="1200"/>
              <a:t>Second Tier: 80 &lt;= ‘popularity’ &lt; 86</a:t>
            </a:r>
            <a:endParaRPr sz="1200"/>
          </a:p>
          <a:p>
            <a:pPr indent="-304800" lvl="2" marL="1371600" rtl="0" algn="l">
              <a:spcBef>
                <a:spcPts val="0"/>
              </a:spcBef>
              <a:spcAft>
                <a:spcPts val="0"/>
              </a:spcAft>
              <a:buSzPts val="1200"/>
              <a:buAutoNum type="romanLcPeriod"/>
            </a:pPr>
            <a:r>
              <a:rPr lang="en" sz="1200"/>
              <a:t>Third Tier: 75 &lt;= ‘popularity’ &lt; 80</a:t>
            </a:r>
            <a:endParaRPr sz="1200"/>
          </a:p>
          <a:p>
            <a:pPr indent="-304800" lvl="2" marL="1371600" rtl="0" algn="l">
              <a:spcBef>
                <a:spcPts val="0"/>
              </a:spcBef>
              <a:spcAft>
                <a:spcPts val="0"/>
              </a:spcAft>
              <a:buSzPts val="1200"/>
              <a:buAutoNum type="romanLcPeriod"/>
            </a:pPr>
            <a:r>
              <a:rPr lang="en" sz="1200"/>
              <a:t>Bottom Tier: 0 &lt;= ‘popularity’ &lt; 75</a:t>
            </a:r>
            <a:endParaRPr sz="1200"/>
          </a:p>
        </p:txBody>
      </p:sp>
      <p:sp>
        <p:nvSpPr>
          <p:cNvPr id="100" name="Google Shape;100;p19"/>
          <p:cNvSpPr/>
          <p:nvPr/>
        </p:nvSpPr>
        <p:spPr>
          <a:xfrm>
            <a:off x="1272675" y="4484825"/>
            <a:ext cx="1718400" cy="705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2991075" y="4484825"/>
            <a:ext cx="1718400" cy="70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4709475" y="4484825"/>
            <a:ext cx="1718400" cy="70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6427875" y="4484825"/>
            <a:ext cx="1718400" cy="70500"/>
          </a:xfrm>
          <a:prstGeom prst="rect">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flipH="1" rot="10800000">
            <a:off x="2913500" y="4445525"/>
            <a:ext cx="160500" cy="1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rot="10800000">
            <a:off x="4670688" y="4445525"/>
            <a:ext cx="160500" cy="1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rot="10800000">
            <a:off x="6357100" y="4445525"/>
            <a:ext cx="160500" cy="1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6880350" y="4194425"/>
            <a:ext cx="9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Top Tier</a:t>
            </a:r>
            <a:endParaRPr b="1">
              <a:solidFill>
                <a:schemeClr val="dk1"/>
              </a:solidFill>
              <a:latin typeface="Source Sans Pro"/>
              <a:ea typeface="Source Sans Pro"/>
              <a:cs typeface="Source Sans Pro"/>
              <a:sym typeface="Source Sans Pro"/>
            </a:endParaRPr>
          </a:p>
        </p:txBody>
      </p:sp>
      <p:sp>
        <p:nvSpPr>
          <p:cNvPr id="108" name="Google Shape;108;p19"/>
          <p:cNvSpPr txBox="1"/>
          <p:nvPr/>
        </p:nvSpPr>
        <p:spPr>
          <a:xfrm>
            <a:off x="5107263" y="419442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Second</a:t>
            </a:r>
            <a:r>
              <a:rPr b="1" lang="en">
                <a:solidFill>
                  <a:schemeClr val="dk1"/>
                </a:solidFill>
                <a:latin typeface="Source Sans Pro"/>
                <a:ea typeface="Source Sans Pro"/>
                <a:cs typeface="Source Sans Pro"/>
                <a:sym typeface="Source Sans Pro"/>
              </a:rPr>
              <a:t> Tier</a:t>
            </a:r>
            <a:endParaRPr b="1">
              <a:solidFill>
                <a:schemeClr val="dk1"/>
              </a:solidFill>
              <a:latin typeface="Source Sans Pro"/>
              <a:ea typeface="Source Sans Pro"/>
              <a:cs typeface="Source Sans Pro"/>
              <a:sym typeface="Source Sans Pro"/>
            </a:endParaRPr>
          </a:p>
        </p:txBody>
      </p:sp>
      <p:sp>
        <p:nvSpPr>
          <p:cNvPr id="109" name="Google Shape;109;p19"/>
          <p:cNvSpPr txBox="1"/>
          <p:nvPr/>
        </p:nvSpPr>
        <p:spPr>
          <a:xfrm>
            <a:off x="3404825" y="4194425"/>
            <a:ext cx="9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Third</a:t>
            </a:r>
            <a:r>
              <a:rPr b="1" lang="en">
                <a:solidFill>
                  <a:schemeClr val="dk1"/>
                </a:solidFill>
                <a:latin typeface="Source Sans Pro"/>
                <a:ea typeface="Source Sans Pro"/>
                <a:cs typeface="Source Sans Pro"/>
                <a:sym typeface="Source Sans Pro"/>
              </a:rPr>
              <a:t> Tier</a:t>
            </a:r>
            <a:endParaRPr b="1">
              <a:solidFill>
                <a:schemeClr val="dk1"/>
              </a:solidFill>
              <a:latin typeface="Source Sans Pro"/>
              <a:ea typeface="Source Sans Pro"/>
              <a:cs typeface="Source Sans Pro"/>
              <a:sym typeface="Source Sans Pro"/>
            </a:endParaRPr>
          </a:p>
        </p:txBody>
      </p:sp>
      <p:sp>
        <p:nvSpPr>
          <p:cNvPr id="110" name="Google Shape;110;p19"/>
          <p:cNvSpPr txBox="1"/>
          <p:nvPr/>
        </p:nvSpPr>
        <p:spPr>
          <a:xfrm>
            <a:off x="1592888" y="419442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Bottom</a:t>
            </a:r>
            <a:r>
              <a:rPr b="1" lang="en">
                <a:solidFill>
                  <a:schemeClr val="dk1"/>
                </a:solidFill>
                <a:latin typeface="Source Sans Pro"/>
                <a:ea typeface="Source Sans Pro"/>
                <a:cs typeface="Source Sans Pro"/>
                <a:sym typeface="Source Sans Pro"/>
              </a:rPr>
              <a:t> Tier</a:t>
            </a:r>
            <a:endParaRPr b="1">
              <a:solidFill>
                <a:schemeClr val="dk1"/>
              </a:solidFill>
              <a:latin typeface="Source Sans Pro"/>
              <a:ea typeface="Source Sans Pro"/>
              <a:cs typeface="Source Sans Pro"/>
              <a:sym typeface="Source Sans Pro"/>
            </a:endParaRPr>
          </a:p>
        </p:txBody>
      </p:sp>
      <p:sp>
        <p:nvSpPr>
          <p:cNvPr id="111" name="Google Shape;111;p19"/>
          <p:cNvSpPr txBox="1"/>
          <p:nvPr/>
        </p:nvSpPr>
        <p:spPr>
          <a:xfrm>
            <a:off x="6248200" y="4568875"/>
            <a:ext cx="3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85</a:t>
            </a:r>
            <a:endParaRPr b="1">
              <a:solidFill>
                <a:schemeClr val="dk1"/>
              </a:solidFill>
              <a:latin typeface="Source Sans Pro"/>
              <a:ea typeface="Source Sans Pro"/>
              <a:cs typeface="Source Sans Pro"/>
              <a:sym typeface="Source Sans Pro"/>
            </a:endParaRPr>
          </a:p>
        </p:txBody>
      </p:sp>
      <p:sp>
        <p:nvSpPr>
          <p:cNvPr id="112" name="Google Shape;112;p19"/>
          <p:cNvSpPr txBox="1"/>
          <p:nvPr/>
        </p:nvSpPr>
        <p:spPr>
          <a:xfrm>
            <a:off x="4600550" y="4568875"/>
            <a:ext cx="3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80</a:t>
            </a:r>
            <a:endParaRPr b="1">
              <a:solidFill>
                <a:schemeClr val="dk1"/>
              </a:solidFill>
              <a:latin typeface="Source Sans Pro"/>
              <a:ea typeface="Source Sans Pro"/>
              <a:cs typeface="Source Sans Pro"/>
              <a:sym typeface="Source Sans Pro"/>
            </a:endParaRPr>
          </a:p>
        </p:txBody>
      </p:sp>
      <p:sp>
        <p:nvSpPr>
          <p:cNvPr id="113" name="Google Shape;113;p19"/>
          <p:cNvSpPr txBox="1"/>
          <p:nvPr/>
        </p:nvSpPr>
        <p:spPr>
          <a:xfrm>
            <a:off x="2804600" y="4568875"/>
            <a:ext cx="3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75</a:t>
            </a:r>
            <a:endParaRPr b="1">
              <a:solidFill>
                <a:schemeClr val="dk1"/>
              </a:solidFill>
              <a:latin typeface="Source Sans Pro"/>
              <a:ea typeface="Source Sans Pro"/>
              <a:cs typeface="Source Sans Pro"/>
              <a:sym typeface="Source Sans Pro"/>
            </a:endParaRPr>
          </a:p>
        </p:txBody>
      </p:sp>
      <p:sp>
        <p:nvSpPr>
          <p:cNvPr id="114" name="Google Shape;114;p19"/>
          <p:cNvSpPr/>
          <p:nvPr/>
        </p:nvSpPr>
        <p:spPr>
          <a:xfrm flipH="1" rot="10800000">
            <a:off x="1156950" y="4445525"/>
            <a:ext cx="160500" cy="1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1108225" y="4568875"/>
            <a:ext cx="3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0</a:t>
            </a:r>
            <a:endParaRPr b="1">
              <a:solidFill>
                <a:schemeClr val="dk1"/>
              </a:solidFill>
              <a:latin typeface="Source Sans Pro"/>
              <a:ea typeface="Source Sans Pro"/>
              <a:cs typeface="Source Sans Pro"/>
              <a:sym typeface="Source Sans Pro"/>
            </a:endParaRPr>
          </a:p>
        </p:txBody>
      </p:sp>
      <p:sp>
        <p:nvSpPr>
          <p:cNvPr id="116" name="Google Shape;116;p19"/>
          <p:cNvSpPr/>
          <p:nvPr/>
        </p:nvSpPr>
        <p:spPr>
          <a:xfrm flipH="1" rot="10800000">
            <a:off x="8124275" y="4445525"/>
            <a:ext cx="160500" cy="1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nvSpPr>
        <p:spPr>
          <a:xfrm>
            <a:off x="7954325" y="4568875"/>
            <a:ext cx="5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ource Sans Pro"/>
                <a:ea typeface="Source Sans Pro"/>
                <a:cs typeface="Source Sans Pro"/>
                <a:sym typeface="Source Sans Pro"/>
              </a:rPr>
              <a:t>100</a:t>
            </a:r>
            <a:endParaRPr b="1">
              <a:solidFill>
                <a:schemeClr val="dk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121" name="Shape 121"/>
        <p:cNvGrpSpPr/>
        <p:nvPr/>
      </p:nvGrpSpPr>
      <p:grpSpPr>
        <a:xfrm>
          <a:off x="0" y="0"/>
          <a:ext cx="0" cy="0"/>
          <a:chOff x="0" y="0"/>
          <a:chExt cx="0" cy="0"/>
        </a:xfrm>
      </p:grpSpPr>
      <p:sp>
        <p:nvSpPr>
          <p:cNvPr id="122" name="Google Shape;122;p20"/>
          <p:cNvSpPr txBox="1"/>
          <p:nvPr>
            <p:ph type="title"/>
          </p:nvPr>
        </p:nvSpPr>
        <p:spPr>
          <a:xfrm>
            <a:off x="340000" y="4308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Beyonce Data</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0"/>
          <p:cNvPicPr preferRelativeResize="0"/>
          <p:nvPr/>
        </p:nvPicPr>
        <p:blipFill>
          <a:blip r:embed="rId3">
            <a:alphaModFix/>
          </a:blip>
          <a:stretch>
            <a:fillRect/>
          </a:stretch>
        </p:blipFill>
        <p:spPr>
          <a:xfrm>
            <a:off x="358850" y="1152475"/>
            <a:ext cx="8482877" cy="212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lin ang="5400012" scaled="0"/>
        </a:gradFill>
      </p:bgPr>
    </p:bg>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SZA Data</a:t>
            </a:r>
            <a:endParaRPr/>
          </a:p>
        </p:txBody>
      </p:sp>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1"/>
          <p:cNvPicPr preferRelativeResize="0"/>
          <p:nvPr/>
        </p:nvPicPr>
        <p:blipFill>
          <a:blip r:embed="rId3">
            <a:alphaModFix/>
          </a:blip>
          <a:stretch>
            <a:fillRect/>
          </a:stretch>
        </p:blipFill>
        <p:spPr>
          <a:xfrm>
            <a:off x="191575" y="1121525"/>
            <a:ext cx="8701650" cy="215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